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</p:sldIdLst>
  <p:sldSz cx="18288000" cy="10287000"/>
  <p:notesSz cx="6858000" cy="9144000"/>
  <p:embeddedFontLst>
    <p:embeddedFont>
      <p:font typeface="Nunito Bold Bold" panose="020B0604020202020204" charset="0"/>
      <p:regular r:id="rId31"/>
    </p:embeddedFont>
    <p:embeddedFont>
      <p:font typeface="Asap SemiBold" panose="020B0604020202020204" charset="0"/>
      <p:regular r:id="rId32"/>
    </p:embeddedFont>
    <p:embeddedFont>
      <p:font typeface="Genty Sans" panose="020B0604020202020204" charset="0"/>
      <p:regular r:id="rId33"/>
    </p:embeddedFont>
    <p:embeddedFont>
      <p:font typeface="Montserrat Extra-Bold" panose="020B0604020202020204" charset="0"/>
      <p:regular r:id="rId34"/>
    </p:embeddedFont>
    <p:embeddedFont>
      <p:font typeface="Bungee" panose="020B0604020202020204" charset="0"/>
      <p:regular r:id="rId35"/>
    </p:embeddedFont>
    <p:embeddedFont>
      <p:font typeface="Montserrat" panose="020B0604020202020204" charset="0"/>
      <p:regular r:id="rId36"/>
    </p:embeddedFont>
    <p:embeddedFont>
      <p:font typeface="Times New Roman" panose="02020603050405020304" pitchFamily="18" charset="0"/>
      <p:regular r:id="rId37"/>
    </p:embeddedFont>
    <p:embeddedFont>
      <p:font typeface="Saira Bold" panose="020B0604020202020204" charset="0"/>
      <p:regular r:id="rId38"/>
    </p:embeddedFont>
    <p:embeddedFont>
      <p:font typeface="Calibri" panose="020F0502020204030204" pitchFamily="34" charset="0"/>
      <p:regular r:id="rId39"/>
      <p:bold r:id="rId40"/>
      <p:italic r:id="rId41"/>
      <p:boldItalic r:id="rId42"/>
    </p:embeddedFont>
    <p:embeddedFont>
      <p:font typeface="Nunito Bold" panose="020B0604020202020204" charset="0"/>
      <p:regular r:id="rId43"/>
    </p:embeddedFont>
    <p:embeddedFont>
      <p:font typeface="Handyman" panose="020B0604020202020204" charset="0"/>
      <p:regular r:id="rId4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1" d="100"/>
          <a:sy n="71" d="100"/>
        </p:scale>
        <p:origin x="1374" y="5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font" Target="fonts/font12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4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5.fntdata"/><Relationship Id="rId43" Type="http://schemas.openxmlformats.org/officeDocument/2006/relationships/font" Target="fonts/font13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11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sv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26.svg"/><Relationship Id="rId7" Type="http://schemas.openxmlformats.org/officeDocument/2006/relationships/image" Target="../media/image30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28.svg"/><Relationship Id="rId4" Type="http://schemas.openxmlformats.org/officeDocument/2006/relationships/image" Target="../media/image18.png"/><Relationship Id="rId9" Type="http://schemas.openxmlformats.org/officeDocument/2006/relationships/image" Target="../media/image32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32.svg"/><Relationship Id="rId7" Type="http://schemas.openxmlformats.org/officeDocument/2006/relationships/image" Target="../media/image28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26.svg"/><Relationship Id="rId4" Type="http://schemas.openxmlformats.org/officeDocument/2006/relationships/image" Target="../media/image17.png"/><Relationship Id="rId9" Type="http://schemas.openxmlformats.org/officeDocument/2006/relationships/image" Target="../media/image30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svg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7" Type="http://schemas.openxmlformats.org/officeDocument/2006/relationships/image" Target="../media/image52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50.svg"/><Relationship Id="rId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svg"/><Relationship Id="rId7" Type="http://schemas.openxmlformats.org/officeDocument/2006/relationships/image" Target="../media/image32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58.svg"/><Relationship Id="rId7" Type="http://schemas.openxmlformats.org/officeDocument/2006/relationships/image" Target="../media/image60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11" Type="http://schemas.openxmlformats.org/officeDocument/2006/relationships/image" Target="../media/image64.svg"/><Relationship Id="rId5" Type="http://schemas.openxmlformats.org/officeDocument/2006/relationships/image" Target="../media/image52.svg"/><Relationship Id="rId10" Type="http://schemas.openxmlformats.org/officeDocument/2006/relationships/image" Target="../media/image42.png"/><Relationship Id="rId4" Type="http://schemas.openxmlformats.org/officeDocument/2006/relationships/image" Target="../media/image35.png"/><Relationship Id="rId9" Type="http://schemas.openxmlformats.org/officeDocument/2006/relationships/image" Target="../media/image62.sv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svg"/><Relationship Id="rId3" Type="http://schemas.openxmlformats.org/officeDocument/2006/relationships/image" Target="../media/image66.svg"/><Relationship Id="rId7" Type="http://schemas.openxmlformats.org/officeDocument/2006/relationships/image" Target="../media/image35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gif"/><Relationship Id="rId5" Type="http://schemas.openxmlformats.org/officeDocument/2006/relationships/image" Target="../media/image68.svg"/><Relationship Id="rId4" Type="http://schemas.openxmlformats.org/officeDocument/2006/relationships/image" Target="../media/image44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81.svg"/><Relationship Id="rId3" Type="http://schemas.openxmlformats.org/officeDocument/2006/relationships/image" Target="../media/image71.svg"/><Relationship Id="rId7" Type="http://schemas.openxmlformats.org/officeDocument/2006/relationships/image" Target="../media/image75.svg"/><Relationship Id="rId12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11" Type="http://schemas.openxmlformats.org/officeDocument/2006/relationships/image" Target="../media/image79.svg"/><Relationship Id="rId5" Type="http://schemas.openxmlformats.org/officeDocument/2006/relationships/image" Target="../media/image73.svg"/><Relationship Id="rId15" Type="http://schemas.openxmlformats.org/officeDocument/2006/relationships/image" Target="../media/image83.svg"/><Relationship Id="rId10" Type="http://schemas.openxmlformats.org/officeDocument/2006/relationships/image" Target="../media/image50.png"/><Relationship Id="rId4" Type="http://schemas.openxmlformats.org/officeDocument/2006/relationships/image" Target="../media/image47.png"/><Relationship Id="rId9" Type="http://schemas.openxmlformats.org/officeDocument/2006/relationships/image" Target="../media/image77.svg"/><Relationship Id="rId14" Type="http://schemas.openxmlformats.org/officeDocument/2006/relationships/image" Target="../media/image5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7.sv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9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7.svg"/><Relationship Id="rId5" Type="http://schemas.openxmlformats.org/officeDocument/2006/relationships/image" Target="../media/image9.png"/><Relationship Id="rId10" Type="http://schemas.openxmlformats.org/officeDocument/2006/relationships/image" Target="../media/image4.png"/><Relationship Id="rId4" Type="http://schemas.openxmlformats.org/officeDocument/2006/relationships/image" Target="../media/image8.png"/><Relationship Id="rId9" Type="http://schemas.openxmlformats.org/officeDocument/2006/relationships/image" Target="../media/image5.sv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C89116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764210" y="2651811"/>
            <a:ext cx="4860819" cy="874863"/>
            <a:chOff x="0" y="0"/>
            <a:chExt cx="1175433" cy="21155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75433" cy="211557"/>
            </a:xfrm>
            <a:custGeom>
              <a:avLst/>
              <a:gdLst/>
              <a:ahLst/>
              <a:cxnLst/>
              <a:rect l="l" t="t" r="r" b="b"/>
              <a:pathLst>
                <a:path w="1175433" h="211557">
                  <a:moveTo>
                    <a:pt x="33447" y="0"/>
                  </a:moveTo>
                  <a:lnTo>
                    <a:pt x="1141986" y="0"/>
                  </a:lnTo>
                  <a:cubicBezTo>
                    <a:pt x="1160458" y="0"/>
                    <a:pt x="1175433" y="14975"/>
                    <a:pt x="1175433" y="33447"/>
                  </a:cubicBezTo>
                  <a:lnTo>
                    <a:pt x="1175433" y="178110"/>
                  </a:lnTo>
                  <a:cubicBezTo>
                    <a:pt x="1175433" y="196583"/>
                    <a:pt x="1160458" y="211557"/>
                    <a:pt x="1141986" y="211557"/>
                  </a:cubicBezTo>
                  <a:lnTo>
                    <a:pt x="33447" y="211557"/>
                  </a:lnTo>
                  <a:cubicBezTo>
                    <a:pt x="14975" y="211557"/>
                    <a:pt x="0" y="196583"/>
                    <a:pt x="0" y="178110"/>
                  </a:cubicBezTo>
                  <a:lnTo>
                    <a:pt x="0" y="33447"/>
                  </a:lnTo>
                  <a:cubicBezTo>
                    <a:pt x="0" y="14975"/>
                    <a:pt x="14975" y="0"/>
                    <a:pt x="33447" y="0"/>
                  </a:cubicBezTo>
                  <a:close/>
                </a:path>
              </a:pathLst>
            </a:custGeom>
            <a:solidFill>
              <a:srgbClr val="F6A429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5418842" y="4431363"/>
            <a:ext cx="8500997" cy="22629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698"/>
              </a:lnSpc>
            </a:pPr>
            <a:r>
              <a:rPr lang="en-US" sz="17764">
                <a:solidFill>
                  <a:srgbClr val="FFFFFF"/>
                </a:solidFill>
                <a:latin typeface="Genty Sans"/>
              </a:rPr>
              <a:t>Nhóm 3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755656" y="2515035"/>
            <a:ext cx="4825840" cy="891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78"/>
              </a:lnSpc>
            </a:pPr>
            <a:r>
              <a:rPr lang="en-US" sz="4184">
                <a:solidFill>
                  <a:srgbClr val="383333"/>
                </a:solidFill>
                <a:latin typeface="Bungee"/>
              </a:rPr>
              <a:t>Báo cáo đồ án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A4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59906" y="-30418"/>
            <a:ext cx="2608993" cy="2089964"/>
            <a:chOff x="0" y="-180975"/>
            <a:chExt cx="688575" cy="55159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76673" cy="250727"/>
            </a:xfrm>
            <a:custGeom>
              <a:avLst/>
              <a:gdLst/>
              <a:ahLst/>
              <a:cxnLst/>
              <a:rect l="l" t="t" r="r" b="b"/>
              <a:pathLst>
                <a:path w="676673" h="250727">
                  <a:moveTo>
                    <a:pt x="125363" y="0"/>
                  </a:moveTo>
                  <a:lnTo>
                    <a:pt x="551309" y="0"/>
                  </a:lnTo>
                  <a:cubicBezTo>
                    <a:pt x="620546" y="0"/>
                    <a:pt x="676673" y="56127"/>
                    <a:pt x="676673" y="125363"/>
                  </a:cubicBezTo>
                  <a:lnTo>
                    <a:pt x="676673" y="125363"/>
                  </a:lnTo>
                  <a:cubicBezTo>
                    <a:pt x="676673" y="158612"/>
                    <a:pt x="663465" y="190499"/>
                    <a:pt x="639955" y="214009"/>
                  </a:cubicBezTo>
                  <a:cubicBezTo>
                    <a:pt x="616445" y="237519"/>
                    <a:pt x="584558" y="250727"/>
                    <a:pt x="551309" y="250727"/>
                  </a:cubicBezTo>
                  <a:lnTo>
                    <a:pt x="125363" y="250727"/>
                  </a:lnTo>
                  <a:cubicBezTo>
                    <a:pt x="92115" y="250727"/>
                    <a:pt x="60228" y="237519"/>
                    <a:pt x="36718" y="214009"/>
                  </a:cubicBezTo>
                  <a:cubicBezTo>
                    <a:pt x="13208" y="190499"/>
                    <a:pt x="0" y="158612"/>
                    <a:pt x="0" y="125363"/>
                  </a:cubicBezTo>
                  <a:lnTo>
                    <a:pt x="0" y="125363"/>
                  </a:lnTo>
                  <a:cubicBezTo>
                    <a:pt x="0" y="92115"/>
                    <a:pt x="13208" y="60228"/>
                    <a:pt x="36718" y="36718"/>
                  </a:cubicBezTo>
                  <a:cubicBezTo>
                    <a:pt x="60228" y="13208"/>
                    <a:pt x="92115" y="0"/>
                    <a:pt x="125363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80975"/>
              <a:ext cx="688575" cy="5515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24"/>
                </a:lnSpc>
              </a:pPr>
              <a:r>
                <a:rPr lang="en-US" sz="2499" dirty="0">
                  <a:solidFill>
                    <a:srgbClr val="FFFFFF"/>
                  </a:solidFill>
                  <a:latin typeface="Handyman"/>
                </a:rPr>
                <a:t>PLAYER A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7859379" y="-33523"/>
            <a:ext cx="2569243" cy="2242047"/>
            <a:chOff x="0" y="-180975"/>
            <a:chExt cx="676673" cy="59049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76673" cy="250727"/>
            </a:xfrm>
            <a:custGeom>
              <a:avLst/>
              <a:gdLst/>
              <a:ahLst/>
              <a:cxnLst/>
              <a:rect l="l" t="t" r="r" b="b"/>
              <a:pathLst>
                <a:path w="676673" h="250727">
                  <a:moveTo>
                    <a:pt x="125363" y="0"/>
                  </a:moveTo>
                  <a:lnTo>
                    <a:pt x="551309" y="0"/>
                  </a:lnTo>
                  <a:cubicBezTo>
                    <a:pt x="620546" y="0"/>
                    <a:pt x="676673" y="56127"/>
                    <a:pt x="676673" y="125363"/>
                  </a:cubicBezTo>
                  <a:lnTo>
                    <a:pt x="676673" y="125363"/>
                  </a:lnTo>
                  <a:cubicBezTo>
                    <a:pt x="676673" y="158612"/>
                    <a:pt x="663465" y="190499"/>
                    <a:pt x="639955" y="214009"/>
                  </a:cubicBezTo>
                  <a:cubicBezTo>
                    <a:pt x="616445" y="237519"/>
                    <a:pt x="584558" y="250727"/>
                    <a:pt x="551309" y="250727"/>
                  </a:cubicBezTo>
                  <a:lnTo>
                    <a:pt x="125363" y="250727"/>
                  </a:lnTo>
                  <a:cubicBezTo>
                    <a:pt x="92115" y="250727"/>
                    <a:pt x="60228" y="237519"/>
                    <a:pt x="36718" y="214009"/>
                  </a:cubicBezTo>
                  <a:cubicBezTo>
                    <a:pt x="13208" y="190499"/>
                    <a:pt x="0" y="158612"/>
                    <a:pt x="0" y="125363"/>
                  </a:cubicBezTo>
                  <a:lnTo>
                    <a:pt x="0" y="125363"/>
                  </a:lnTo>
                  <a:cubicBezTo>
                    <a:pt x="0" y="92115"/>
                    <a:pt x="13208" y="60228"/>
                    <a:pt x="36718" y="36718"/>
                  </a:cubicBezTo>
                  <a:cubicBezTo>
                    <a:pt x="60228" y="13208"/>
                    <a:pt x="92115" y="0"/>
                    <a:pt x="125363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180975"/>
              <a:ext cx="676673" cy="5904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24"/>
                </a:lnSpc>
              </a:pPr>
              <a:r>
                <a:rPr lang="en-US" sz="2499" dirty="0">
                  <a:solidFill>
                    <a:srgbClr val="FFFFFF"/>
                  </a:solidFill>
                  <a:latin typeface="Handyman"/>
                </a:rPr>
                <a:t>SERVER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4686296" y="-180192"/>
            <a:ext cx="2569243" cy="2239738"/>
            <a:chOff x="0" y="-180975"/>
            <a:chExt cx="676673" cy="58989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76673" cy="250727"/>
            </a:xfrm>
            <a:custGeom>
              <a:avLst/>
              <a:gdLst/>
              <a:ahLst/>
              <a:cxnLst/>
              <a:rect l="l" t="t" r="r" b="b"/>
              <a:pathLst>
                <a:path w="676673" h="250727">
                  <a:moveTo>
                    <a:pt x="125363" y="0"/>
                  </a:moveTo>
                  <a:lnTo>
                    <a:pt x="551309" y="0"/>
                  </a:lnTo>
                  <a:cubicBezTo>
                    <a:pt x="620546" y="0"/>
                    <a:pt x="676673" y="56127"/>
                    <a:pt x="676673" y="125363"/>
                  </a:cubicBezTo>
                  <a:lnTo>
                    <a:pt x="676673" y="125363"/>
                  </a:lnTo>
                  <a:cubicBezTo>
                    <a:pt x="676673" y="158612"/>
                    <a:pt x="663465" y="190499"/>
                    <a:pt x="639955" y="214009"/>
                  </a:cubicBezTo>
                  <a:cubicBezTo>
                    <a:pt x="616445" y="237519"/>
                    <a:pt x="584558" y="250727"/>
                    <a:pt x="551309" y="250727"/>
                  </a:cubicBezTo>
                  <a:lnTo>
                    <a:pt x="125363" y="250727"/>
                  </a:lnTo>
                  <a:cubicBezTo>
                    <a:pt x="92115" y="250727"/>
                    <a:pt x="60228" y="237519"/>
                    <a:pt x="36718" y="214009"/>
                  </a:cubicBezTo>
                  <a:cubicBezTo>
                    <a:pt x="13208" y="190499"/>
                    <a:pt x="0" y="158612"/>
                    <a:pt x="0" y="125363"/>
                  </a:cubicBezTo>
                  <a:lnTo>
                    <a:pt x="0" y="125363"/>
                  </a:lnTo>
                  <a:cubicBezTo>
                    <a:pt x="0" y="92115"/>
                    <a:pt x="13208" y="60228"/>
                    <a:pt x="36718" y="36718"/>
                  </a:cubicBezTo>
                  <a:cubicBezTo>
                    <a:pt x="60228" y="13208"/>
                    <a:pt x="92115" y="0"/>
                    <a:pt x="125363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180975"/>
              <a:ext cx="676673" cy="5898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24"/>
                </a:lnSpc>
              </a:pPr>
              <a:r>
                <a:rPr lang="en-US" sz="2499" dirty="0">
                  <a:solidFill>
                    <a:srgbClr val="FFFFFF"/>
                  </a:solidFill>
                  <a:latin typeface="Handyman"/>
                </a:rPr>
                <a:t>PLAYER B</a:t>
              </a:r>
            </a:p>
          </p:txBody>
        </p:sp>
      </p:grpSp>
      <p:sp>
        <p:nvSpPr>
          <p:cNvPr id="11" name="Freeform 11"/>
          <p:cNvSpPr/>
          <p:nvPr/>
        </p:nvSpPr>
        <p:spPr>
          <a:xfrm flipH="1">
            <a:off x="-626847" y="6919024"/>
            <a:ext cx="6079857" cy="3678313"/>
          </a:xfrm>
          <a:custGeom>
            <a:avLst/>
            <a:gdLst/>
            <a:ahLst/>
            <a:cxnLst/>
            <a:rect l="l" t="t" r="r" b="b"/>
            <a:pathLst>
              <a:path w="6079857" h="3678313">
                <a:moveTo>
                  <a:pt x="6079857" y="0"/>
                </a:moveTo>
                <a:lnTo>
                  <a:pt x="0" y="0"/>
                </a:lnTo>
                <a:lnTo>
                  <a:pt x="0" y="3678313"/>
                </a:lnTo>
                <a:lnTo>
                  <a:pt x="6079857" y="3678313"/>
                </a:lnTo>
                <a:lnTo>
                  <a:pt x="607985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3358072" y="6867825"/>
            <a:ext cx="5574508" cy="3950932"/>
          </a:xfrm>
          <a:custGeom>
            <a:avLst/>
            <a:gdLst/>
            <a:ahLst/>
            <a:cxnLst/>
            <a:rect l="l" t="t" r="r" b="b"/>
            <a:pathLst>
              <a:path w="5574508" h="3950932">
                <a:moveTo>
                  <a:pt x="0" y="0"/>
                </a:moveTo>
                <a:lnTo>
                  <a:pt x="5574508" y="0"/>
                </a:lnTo>
                <a:lnTo>
                  <a:pt x="5574508" y="3950932"/>
                </a:lnTo>
                <a:lnTo>
                  <a:pt x="0" y="39509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3" name="AutoShape 13"/>
          <p:cNvSpPr/>
          <p:nvPr/>
        </p:nvSpPr>
        <p:spPr>
          <a:xfrm flipH="1">
            <a:off x="2341855" y="1605290"/>
            <a:ext cx="0" cy="8174664"/>
          </a:xfrm>
          <a:prstGeom prst="line">
            <a:avLst/>
          </a:prstGeom>
          <a:ln w="57150" cap="flat">
            <a:solidFill>
              <a:srgbClr val="000000"/>
            </a:solidFill>
            <a:prstDash val="sysDash"/>
            <a:headEnd type="none" w="sm" len="sm"/>
            <a:tailEnd type="none" w="sm" len="sm"/>
          </a:ln>
        </p:spPr>
      </p:sp>
      <p:sp>
        <p:nvSpPr>
          <p:cNvPr id="14" name="AutoShape 14"/>
          <p:cNvSpPr/>
          <p:nvPr/>
        </p:nvSpPr>
        <p:spPr>
          <a:xfrm>
            <a:off x="9129807" y="1605290"/>
            <a:ext cx="14193" cy="8174664"/>
          </a:xfrm>
          <a:prstGeom prst="line">
            <a:avLst/>
          </a:prstGeom>
          <a:ln w="57150" cap="flat">
            <a:solidFill>
              <a:srgbClr val="000000"/>
            </a:solidFill>
            <a:prstDash val="sysDash"/>
            <a:headEnd type="none" w="sm" len="sm"/>
            <a:tailEnd type="none" w="sm" len="sm"/>
          </a:ln>
        </p:spPr>
      </p:sp>
      <p:sp>
        <p:nvSpPr>
          <p:cNvPr id="15" name="AutoShape 15"/>
          <p:cNvSpPr/>
          <p:nvPr/>
        </p:nvSpPr>
        <p:spPr>
          <a:xfrm flipH="1">
            <a:off x="15970918" y="1458926"/>
            <a:ext cx="28634" cy="8321028"/>
          </a:xfrm>
          <a:prstGeom prst="line">
            <a:avLst/>
          </a:prstGeom>
          <a:ln w="57150" cap="flat">
            <a:solidFill>
              <a:srgbClr val="000000"/>
            </a:solidFill>
            <a:prstDash val="sysDash"/>
            <a:headEnd type="none" w="sm" len="sm"/>
            <a:tailEnd type="none" w="sm" len="sm"/>
          </a:ln>
        </p:spPr>
      </p:sp>
      <p:sp>
        <p:nvSpPr>
          <p:cNvPr id="16" name="AutoShape 16"/>
          <p:cNvSpPr/>
          <p:nvPr/>
        </p:nvSpPr>
        <p:spPr>
          <a:xfrm flipV="1">
            <a:off x="2370430" y="2696851"/>
            <a:ext cx="6730802" cy="16673"/>
          </a:xfrm>
          <a:prstGeom prst="line">
            <a:avLst/>
          </a:prstGeom>
          <a:ln w="8572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17" name="Group 17"/>
          <p:cNvGrpSpPr/>
          <p:nvPr/>
        </p:nvGrpSpPr>
        <p:grpSpPr>
          <a:xfrm>
            <a:off x="4185756" y="1929654"/>
            <a:ext cx="2986063" cy="1680418"/>
            <a:chOff x="0" y="-142875"/>
            <a:chExt cx="786453" cy="442578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786453" cy="149729"/>
            </a:xfrm>
            <a:custGeom>
              <a:avLst/>
              <a:gdLst/>
              <a:ahLst/>
              <a:cxnLst/>
              <a:rect l="l" t="t" r="r" b="b"/>
              <a:pathLst>
                <a:path w="786453" h="149729">
                  <a:moveTo>
                    <a:pt x="74865" y="0"/>
                  </a:moveTo>
                  <a:lnTo>
                    <a:pt x="711588" y="0"/>
                  </a:lnTo>
                  <a:cubicBezTo>
                    <a:pt x="752935" y="0"/>
                    <a:pt x="786453" y="33518"/>
                    <a:pt x="786453" y="74865"/>
                  </a:cubicBezTo>
                  <a:lnTo>
                    <a:pt x="786453" y="74865"/>
                  </a:lnTo>
                  <a:cubicBezTo>
                    <a:pt x="786453" y="94720"/>
                    <a:pt x="778565" y="113762"/>
                    <a:pt x="764525" y="127802"/>
                  </a:cubicBezTo>
                  <a:cubicBezTo>
                    <a:pt x="750486" y="141842"/>
                    <a:pt x="731443" y="149729"/>
                    <a:pt x="711588" y="149729"/>
                  </a:cubicBezTo>
                  <a:lnTo>
                    <a:pt x="74865" y="149729"/>
                  </a:lnTo>
                  <a:cubicBezTo>
                    <a:pt x="55009" y="149729"/>
                    <a:pt x="35967" y="141842"/>
                    <a:pt x="21927" y="127802"/>
                  </a:cubicBezTo>
                  <a:cubicBezTo>
                    <a:pt x="7888" y="113762"/>
                    <a:pt x="0" y="94720"/>
                    <a:pt x="0" y="74865"/>
                  </a:cubicBezTo>
                  <a:lnTo>
                    <a:pt x="0" y="74865"/>
                  </a:lnTo>
                  <a:cubicBezTo>
                    <a:pt x="0" y="55009"/>
                    <a:pt x="7888" y="35967"/>
                    <a:pt x="21927" y="21927"/>
                  </a:cubicBezTo>
                  <a:cubicBezTo>
                    <a:pt x="35967" y="7888"/>
                    <a:pt x="55009" y="0"/>
                    <a:pt x="74865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142875"/>
              <a:ext cx="765738" cy="4425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79"/>
                </a:lnSpc>
              </a:pPr>
              <a:r>
                <a:rPr lang="en-US" sz="1999" dirty="0">
                  <a:solidFill>
                    <a:srgbClr val="FFFFFF"/>
                  </a:solidFill>
                  <a:latin typeface="Handyman"/>
                </a:rPr>
                <a:t>YÊU CẦU TẠO TRẬN MỚI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2389892" y="2808351"/>
            <a:ext cx="6730823" cy="1591673"/>
            <a:chOff x="0" y="-723304"/>
            <a:chExt cx="8974430" cy="2122228"/>
          </a:xfrm>
        </p:grpSpPr>
        <p:sp>
          <p:nvSpPr>
            <p:cNvPr id="21" name="AutoShape 21"/>
            <p:cNvSpPr/>
            <p:nvPr/>
          </p:nvSpPr>
          <p:spPr>
            <a:xfrm flipH="1">
              <a:off x="0" y="345657"/>
              <a:ext cx="8974430" cy="0"/>
            </a:xfrm>
            <a:prstGeom prst="line">
              <a:avLst/>
            </a:prstGeom>
            <a:ln w="114300" cap="flat">
              <a:solidFill>
                <a:srgbClr val="000000"/>
              </a:solidFill>
              <a:prstDash val="solid"/>
              <a:headEnd type="none" w="sm" len="sm"/>
              <a:tailEnd type="arrow" w="med" len="sm"/>
            </a:ln>
          </p:spPr>
        </p:sp>
        <p:grpSp>
          <p:nvGrpSpPr>
            <p:cNvPr id="22" name="Group 22"/>
            <p:cNvGrpSpPr/>
            <p:nvPr/>
          </p:nvGrpSpPr>
          <p:grpSpPr>
            <a:xfrm>
              <a:off x="784763" y="-723304"/>
              <a:ext cx="7404903" cy="2122228"/>
              <a:chOff x="0" y="-142875"/>
              <a:chExt cx="1462697" cy="419206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1462697" cy="136556"/>
              </a:xfrm>
              <a:custGeom>
                <a:avLst/>
                <a:gdLst/>
                <a:ahLst/>
                <a:cxnLst/>
                <a:rect l="l" t="t" r="r" b="b"/>
                <a:pathLst>
                  <a:path w="1462697" h="136556">
                    <a:moveTo>
                      <a:pt x="68278" y="0"/>
                    </a:moveTo>
                    <a:lnTo>
                      <a:pt x="1394419" y="0"/>
                    </a:lnTo>
                    <a:cubicBezTo>
                      <a:pt x="1412527" y="0"/>
                      <a:pt x="1429894" y="7194"/>
                      <a:pt x="1442699" y="19998"/>
                    </a:cubicBezTo>
                    <a:cubicBezTo>
                      <a:pt x="1455503" y="32803"/>
                      <a:pt x="1462697" y="50170"/>
                      <a:pt x="1462697" y="68278"/>
                    </a:cubicBezTo>
                    <a:lnTo>
                      <a:pt x="1462697" y="68278"/>
                    </a:lnTo>
                    <a:cubicBezTo>
                      <a:pt x="1462697" y="86386"/>
                      <a:pt x="1455503" y="103753"/>
                      <a:pt x="1442699" y="116558"/>
                    </a:cubicBezTo>
                    <a:cubicBezTo>
                      <a:pt x="1429894" y="129362"/>
                      <a:pt x="1412527" y="136556"/>
                      <a:pt x="1394419" y="136556"/>
                    </a:cubicBezTo>
                    <a:lnTo>
                      <a:pt x="68278" y="136556"/>
                    </a:lnTo>
                    <a:cubicBezTo>
                      <a:pt x="50170" y="136556"/>
                      <a:pt x="32803" y="129362"/>
                      <a:pt x="19998" y="116558"/>
                    </a:cubicBezTo>
                    <a:cubicBezTo>
                      <a:pt x="7194" y="103753"/>
                      <a:pt x="0" y="86386"/>
                      <a:pt x="0" y="68278"/>
                    </a:cubicBezTo>
                    <a:lnTo>
                      <a:pt x="0" y="68278"/>
                    </a:lnTo>
                    <a:cubicBezTo>
                      <a:pt x="0" y="50170"/>
                      <a:pt x="7194" y="32803"/>
                      <a:pt x="19998" y="19998"/>
                    </a:cubicBezTo>
                    <a:cubicBezTo>
                      <a:pt x="32803" y="7194"/>
                      <a:pt x="50170" y="0"/>
                      <a:pt x="68278" y="0"/>
                    </a:cubicBezTo>
                    <a:close/>
                  </a:path>
                </a:pathLst>
              </a:custGeom>
              <a:solidFill>
                <a:srgbClr val="004AAD"/>
              </a:solidFill>
            </p:spPr>
          </p:sp>
          <p:sp>
            <p:nvSpPr>
              <p:cNvPr id="24" name="TextBox 24"/>
              <p:cNvSpPr txBox="1"/>
              <p:nvPr/>
            </p:nvSpPr>
            <p:spPr>
              <a:xfrm>
                <a:off x="0" y="-142875"/>
                <a:ext cx="1425249" cy="41920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79"/>
                  </a:lnSpc>
                </a:pPr>
                <a:r>
                  <a:rPr lang="en-US" sz="1999" dirty="0">
                    <a:solidFill>
                      <a:srgbClr val="FFFFFF"/>
                    </a:solidFill>
                    <a:latin typeface="Handyman"/>
                  </a:rPr>
                  <a:t>GHI NHẬN, TRẢ VỀ ID TRẬN VÀ LISTENER</a:t>
                </a:r>
              </a:p>
            </p:txBody>
          </p:sp>
        </p:grpSp>
      </p:grpSp>
      <p:grpSp>
        <p:nvGrpSpPr>
          <p:cNvPr id="25" name="Group 25"/>
          <p:cNvGrpSpPr/>
          <p:nvPr/>
        </p:nvGrpSpPr>
        <p:grpSpPr>
          <a:xfrm>
            <a:off x="1342307" y="1348084"/>
            <a:ext cx="1941947" cy="1520650"/>
            <a:chOff x="0" y="-142875"/>
            <a:chExt cx="511459" cy="400501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511459" cy="125934"/>
            </a:xfrm>
            <a:custGeom>
              <a:avLst/>
              <a:gdLst/>
              <a:ahLst/>
              <a:cxnLst/>
              <a:rect l="l" t="t" r="r" b="b"/>
              <a:pathLst>
                <a:path w="511459" h="125934">
                  <a:moveTo>
                    <a:pt x="62967" y="0"/>
                  </a:moveTo>
                  <a:lnTo>
                    <a:pt x="448492" y="0"/>
                  </a:lnTo>
                  <a:cubicBezTo>
                    <a:pt x="465192" y="0"/>
                    <a:pt x="481208" y="6634"/>
                    <a:pt x="493017" y="18443"/>
                  </a:cubicBezTo>
                  <a:cubicBezTo>
                    <a:pt x="504825" y="30251"/>
                    <a:pt x="511459" y="46267"/>
                    <a:pt x="511459" y="62967"/>
                  </a:cubicBezTo>
                  <a:lnTo>
                    <a:pt x="511459" y="62967"/>
                  </a:lnTo>
                  <a:cubicBezTo>
                    <a:pt x="511459" y="97743"/>
                    <a:pt x="483268" y="125934"/>
                    <a:pt x="448492" y="125934"/>
                  </a:cubicBezTo>
                  <a:lnTo>
                    <a:pt x="62967" y="125934"/>
                  </a:lnTo>
                  <a:cubicBezTo>
                    <a:pt x="28191" y="125934"/>
                    <a:pt x="0" y="97743"/>
                    <a:pt x="0" y="62967"/>
                  </a:cubicBezTo>
                  <a:lnTo>
                    <a:pt x="0" y="62967"/>
                  </a:lnTo>
                  <a:cubicBezTo>
                    <a:pt x="0" y="28191"/>
                    <a:pt x="28191" y="0"/>
                    <a:pt x="62967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0" y="-142875"/>
              <a:ext cx="511459" cy="4005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79"/>
                </a:lnSpc>
              </a:pPr>
              <a:r>
                <a:rPr lang="en-US" sz="1999" dirty="0">
                  <a:solidFill>
                    <a:srgbClr val="FFFFFF"/>
                  </a:solidFill>
                  <a:latin typeface="Handyman"/>
                </a:rPr>
                <a:t>TẠO TRẬN MỚI</a:t>
              </a:r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8149741" y="5743138"/>
            <a:ext cx="1999971" cy="1577763"/>
            <a:chOff x="0" y="-142875"/>
            <a:chExt cx="526741" cy="415543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511459" cy="125934"/>
            </a:xfrm>
            <a:custGeom>
              <a:avLst/>
              <a:gdLst/>
              <a:ahLst/>
              <a:cxnLst/>
              <a:rect l="l" t="t" r="r" b="b"/>
              <a:pathLst>
                <a:path w="511459" h="125934">
                  <a:moveTo>
                    <a:pt x="62967" y="0"/>
                  </a:moveTo>
                  <a:lnTo>
                    <a:pt x="448492" y="0"/>
                  </a:lnTo>
                  <a:cubicBezTo>
                    <a:pt x="465192" y="0"/>
                    <a:pt x="481208" y="6634"/>
                    <a:pt x="493017" y="18443"/>
                  </a:cubicBezTo>
                  <a:cubicBezTo>
                    <a:pt x="504825" y="30251"/>
                    <a:pt x="511459" y="46267"/>
                    <a:pt x="511459" y="62967"/>
                  </a:cubicBezTo>
                  <a:lnTo>
                    <a:pt x="511459" y="62967"/>
                  </a:lnTo>
                  <a:cubicBezTo>
                    <a:pt x="511459" y="97743"/>
                    <a:pt x="483268" y="125934"/>
                    <a:pt x="448492" y="125934"/>
                  </a:cubicBezTo>
                  <a:lnTo>
                    <a:pt x="62967" y="125934"/>
                  </a:lnTo>
                  <a:cubicBezTo>
                    <a:pt x="28191" y="125934"/>
                    <a:pt x="0" y="97743"/>
                    <a:pt x="0" y="62967"/>
                  </a:cubicBezTo>
                  <a:lnTo>
                    <a:pt x="0" y="62967"/>
                  </a:lnTo>
                  <a:cubicBezTo>
                    <a:pt x="0" y="28191"/>
                    <a:pt x="28191" y="0"/>
                    <a:pt x="62967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30" name="TextBox 30"/>
            <p:cNvSpPr txBox="1"/>
            <p:nvPr/>
          </p:nvSpPr>
          <p:spPr>
            <a:xfrm>
              <a:off x="0" y="-142875"/>
              <a:ext cx="526741" cy="4155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79"/>
                </a:lnSpc>
              </a:pPr>
              <a:r>
                <a:rPr lang="en-US" sz="1999" dirty="0">
                  <a:solidFill>
                    <a:srgbClr val="FFFFFF"/>
                  </a:solidFill>
                  <a:latin typeface="Handyman"/>
                </a:rPr>
                <a:t>TRONG TRẬN</a:t>
              </a:r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2413188" y="6535617"/>
            <a:ext cx="6730802" cy="1624761"/>
            <a:chOff x="142" y="-723306"/>
            <a:chExt cx="8974403" cy="2166349"/>
          </a:xfrm>
        </p:grpSpPr>
        <p:sp>
          <p:nvSpPr>
            <p:cNvPr id="32" name="AutoShape 32"/>
            <p:cNvSpPr/>
            <p:nvPr/>
          </p:nvSpPr>
          <p:spPr>
            <a:xfrm flipV="1">
              <a:off x="142" y="288507"/>
              <a:ext cx="8974403" cy="22230"/>
            </a:xfrm>
            <a:prstGeom prst="line">
              <a:avLst/>
            </a:prstGeom>
            <a:ln w="114300" cap="flat">
              <a:solidFill>
                <a:srgbClr val="000000"/>
              </a:solidFill>
              <a:prstDash val="solid"/>
              <a:headEnd type="none" w="sm" len="sm"/>
              <a:tailEnd type="arrow" w="med" len="sm"/>
            </a:ln>
          </p:spPr>
        </p:sp>
        <p:grpSp>
          <p:nvGrpSpPr>
            <p:cNvPr id="33" name="Group 33"/>
            <p:cNvGrpSpPr/>
            <p:nvPr/>
          </p:nvGrpSpPr>
          <p:grpSpPr>
            <a:xfrm>
              <a:off x="3085740" y="-723306"/>
              <a:ext cx="2803205" cy="2166349"/>
              <a:chOff x="0" y="-142875"/>
              <a:chExt cx="553719" cy="427920"/>
            </a:xfrm>
          </p:grpSpPr>
          <p:sp>
            <p:nvSpPr>
              <p:cNvPr id="34" name="Freeform 34"/>
              <p:cNvSpPr/>
              <p:nvPr/>
            </p:nvSpPr>
            <p:spPr>
              <a:xfrm>
                <a:off x="0" y="0"/>
                <a:ext cx="553719" cy="145338"/>
              </a:xfrm>
              <a:custGeom>
                <a:avLst/>
                <a:gdLst/>
                <a:ahLst/>
                <a:cxnLst/>
                <a:rect l="l" t="t" r="r" b="b"/>
                <a:pathLst>
                  <a:path w="553719" h="145338">
                    <a:moveTo>
                      <a:pt x="72669" y="0"/>
                    </a:moveTo>
                    <a:lnTo>
                      <a:pt x="481050" y="0"/>
                    </a:lnTo>
                    <a:cubicBezTo>
                      <a:pt x="521184" y="0"/>
                      <a:pt x="553719" y="32535"/>
                      <a:pt x="553719" y="72669"/>
                    </a:cubicBezTo>
                    <a:lnTo>
                      <a:pt x="553719" y="72669"/>
                    </a:lnTo>
                    <a:cubicBezTo>
                      <a:pt x="553719" y="91942"/>
                      <a:pt x="546063" y="110426"/>
                      <a:pt x="532435" y="124054"/>
                    </a:cubicBezTo>
                    <a:cubicBezTo>
                      <a:pt x="518807" y="137682"/>
                      <a:pt x="500323" y="145338"/>
                      <a:pt x="481050" y="145338"/>
                    </a:cubicBezTo>
                    <a:lnTo>
                      <a:pt x="72669" y="145338"/>
                    </a:lnTo>
                    <a:cubicBezTo>
                      <a:pt x="32535" y="145338"/>
                      <a:pt x="0" y="112803"/>
                      <a:pt x="0" y="72669"/>
                    </a:cubicBezTo>
                    <a:lnTo>
                      <a:pt x="0" y="72669"/>
                    </a:lnTo>
                    <a:cubicBezTo>
                      <a:pt x="0" y="32535"/>
                      <a:pt x="32535" y="0"/>
                      <a:pt x="72669" y="0"/>
                    </a:cubicBezTo>
                    <a:close/>
                  </a:path>
                </a:pathLst>
              </a:custGeom>
              <a:solidFill>
                <a:srgbClr val="004AAD"/>
              </a:solidFill>
            </p:spPr>
          </p:sp>
          <p:sp>
            <p:nvSpPr>
              <p:cNvPr id="35" name="TextBox 35"/>
              <p:cNvSpPr txBox="1"/>
              <p:nvPr/>
            </p:nvSpPr>
            <p:spPr>
              <a:xfrm>
                <a:off x="0" y="-142875"/>
                <a:ext cx="525708" cy="42792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79"/>
                  </a:lnSpc>
                </a:pPr>
                <a:r>
                  <a:rPr lang="en-US" sz="1999" dirty="0">
                    <a:solidFill>
                      <a:srgbClr val="FFFFFF"/>
                    </a:solidFill>
                    <a:latin typeface="Handyman"/>
                  </a:rPr>
                  <a:t>GỬI BƯỚC ĐI</a:t>
                </a:r>
              </a:p>
            </p:txBody>
          </p:sp>
        </p:grpSp>
      </p:grpSp>
      <p:sp>
        <p:nvSpPr>
          <p:cNvPr id="36" name="AutoShape 36"/>
          <p:cNvSpPr/>
          <p:nvPr/>
        </p:nvSpPr>
        <p:spPr>
          <a:xfrm flipH="1">
            <a:off x="2313472" y="9222934"/>
            <a:ext cx="6730823" cy="0"/>
          </a:xfrm>
          <a:prstGeom prst="line">
            <a:avLst/>
          </a:prstGeom>
          <a:ln w="8572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37" name="Group 37"/>
          <p:cNvGrpSpPr/>
          <p:nvPr/>
        </p:nvGrpSpPr>
        <p:grpSpPr>
          <a:xfrm>
            <a:off x="2892544" y="8381470"/>
            <a:ext cx="5757539" cy="1539466"/>
            <a:chOff x="-2502" y="-153342"/>
            <a:chExt cx="1516389" cy="405456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1462697" cy="136556"/>
            </a:xfrm>
            <a:custGeom>
              <a:avLst/>
              <a:gdLst/>
              <a:ahLst/>
              <a:cxnLst/>
              <a:rect l="l" t="t" r="r" b="b"/>
              <a:pathLst>
                <a:path w="1462697" h="136556">
                  <a:moveTo>
                    <a:pt x="68278" y="0"/>
                  </a:moveTo>
                  <a:lnTo>
                    <a:pt x="1394419" y="0"/>
                  </a:lnTo>
                  <a:cubicBezTo>
                    <a:pt x="1412527" y="0"/>
                    <a:pt x="1429894" y="7194"/>
                    <a:pt x="1442699" y="19998"/>
                  </a:cubicBezTo>
                  <a:cubicBezTo>
                    <a:pt x="1455503" y="32803"/>
                    <a:pt x="1462697" y="50170"/>
                    <a:pt x="1462697" y="68278"/>
                  </a:cubicBezTo>
                  <a:lnTo>
                    <a:pt x="1462697" y="68278"/>
                  </a:lnTo>
                  <a:cubicBezTo>
                    <a:pt x="1462697" y="86386"/>
                    <a:pt x="1455503" y="103753"/>
                    <a:pt x="1442699" y="116558"/>
                  </a:cubicBezTo>
                  <a:cubicBezTo>
                    <a:pt x="1429894" y="129362"/>
                    <a:pt x="1412527" y="136556"/>
                    <a:pt x="1394419" y="136556"/>
                  </a:cubicBezTo>
                  <a:lnTo>
                    <a:pt x="68278" y="136556"/>
                  </a:lnTo>
                  <a:cubicBezTo>
                    <a:pt x="50170" y="136556"/>
                    <a:pt x="32803" y="129362"/>
                    <a:pt x="19998" y="116558"/>
                  </a:cubicBezTo>
                  <a:cubicBezTo>
                    <a:pt x="7194" y="103753"/>
                    <a:pt x="0" y="86386"/>
                    <a:pt x="0" y="68278"/>
                  </a:cubicBezTo>
                  <a:lnTo>
                    <a:pt x="0" y="68278"/>
                  </a:lnTo>
                  <a:cubicBezTo>
                    <a:pt x="0" y="50170"/>
                    <a:pt x="7194" y="32803"/>
                    <a:pt x="19998" y="19998"/>
                  </a:cubicBezTo>
                  <a:cubicBezTo>
                    <a:pt x="32803" y="7194"/>
                    <a:pt x="50170" y="0"/>
                    <a:pt x="68278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39" name="TextBox 39"/>
            <p:cNvSpPr txBox="1"/>
            <p:nvPr/>
          </p:nvSpPr>
          <p:spPr>
            <a:xfrm>
              <a:off x="-2502" y="-153342"/>
              <a:ext cx="1516389" cy="4054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79"/>
                </a:lnSpc>
              </a:pPr>
              <a:r>
                <a:rPr lang="en-US" sz="1999" dirty="0">
                  <a:solidFill>
                    <a:srgbClr val="FFFFFF"/>
                  </a:solidFill>
                  <a:latin typeface="Handyman"/>
                </a:rPr>
                <a:t>TRẢ VỀ TRẠNG THÁI TRẬN (BƯỚC ĐI PLAYER B)</a:t>
              </a:r>
            </a:p>
          </p:txBody>
        </p:sp>
      </p:grpSp>
      <p:grpSp>
        <p:nvGrpSpPr>
          <p:cNvPr id="40" name="Group 40"/>
          <p:cNvGrpSpPr/>
          <p:nvPr/>
        </p:nvGrpSpPr>
        <p:grpSpPr>
          <a:xfrm>
            <a:off x="8038558" y="3623511"/>
            <a:ext cx="2125348" cy="1610403"/>
            <a:chOff x="0" y="-142875"/>
            <a:chExt cx="559762" cy="424138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559762" cy="134716"/>
            </a:xfrm>
            <a:custGeom>
              <a:avLst/>
              <a:gdLst/>
              <a:ahLst/>
              <a:cxnLst/>
              <a:rect l="l" t="t" r="r" b="b"/>
              <a:pathLst>
                <a:path w="559762" h="134716">
                  <a:moveTo>
                    <a:pt x="67358" y="0"/>
                  </a:moveTo>
                  <a:lnTo>
                    <a:pt x="492404" y="0"/>
                  </a:lnTo>
                  <a:cubicBezTo>
                    <a:pt x="529605" y="0"/>
                    <a:pt x="559762" y="30157"/>
                    <a:pt x="559762" y="67358"/>
                  </a:cubicBezTo>
                  <a:lnTo>
                    <a:pt x="559762" y="67358"/>
                  </a:lnTo>
                  <a:cubicBezTo>
                    <a:pt x="559762" y="104559"/>
                    <a:pt x="529605" y="134716"/>
                    <a:pt x="492404" y="134716"/>
                  </a:cubicBezTo>
                  <a:lnTo>
                    <a:pt x="67358" y="134716"/>
                  </a:lnTo>
                  <a:cubicBezTo>
                    <a:pt x="30157" y="134716"/>
                    <a:pt x="0" y="104559"/>
                    <a:pt x="0" y="67358"/>
                  </a:cubicBezTo>
                  <a:lnTo>
                    <a:pt x="0" y="67358"/>
                  </a:lnTo>
                  <a:cubicBezTo>
                    <a:pt x="0" y="30157"/>
                    <a:pt x="30157" y="0"/>
                    <a:pt x="67358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42" name="TextBox 42"/>
            <p:cNvSpPr txBox="1"/>
            <p:nvPr/>
          </p:nvSpPr>
          <p:spPr>
            <a:xfrm>
              <a:off x="0" y="-142875"/>
              <a:ext cx="556024" cy="4241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79"/>
                </a:lnSpc>
              </a:pPr>
              <a:r>
                <a:rPr lang="en-US" sz="1999" dirty="0">
                  <a:solidFill>
                    <a:srgbClr val="FFFFFF"/>
                  </a:solidFill>
                  <a:latin typeface="Handyman"/>
                </a:rPr>
                <a:t>THAM GIA TRẬN</a:t>
              </a:r>
            </a:p>
          </p:txBody>
        </p:sp>
      </p:grpSp>
      <p:grpSp>
        <p:nvGrpSpPr>
          <p:cNvPr id="43" name="Group 43"/>
          <p:cNvGrpSpPr/>
          <p:nvPr/>
        </p:nvGrpSpPr>
        <p:grpSpPr>
          <a:xfrm>
            <a:off x="9172575" y="4293294"/>
            <a:ext cx="6798343" cy="1584967"/>
            <a:chOff x="0" y="-730560"/>
            <a:chExt cx="9064457" cy="2113289"/>
          </a:xfrm>
        </p:grpSpPr>
        <p:sp>
          <p:nvSpPr>
            <p:cNvPr id="44" name="AutoShape 44"/>
            <p:cNvSpPr/>
            <p:nvPr/>
          </p:nvSpPr>
          <p:spPr>
            <a:xfrm flipH="1">
              <a:off x="0" y="321968"/>
              <a:ext cx="9064457" cy="0"/>
            </a:xfrm>
            <a:prstGeom prst="line">
              <a:avLst/>
            </a:prstGeom>
            <a:ln w="115447" cap="flat">
              <a:solidFill>
                <a:srgbClr val="000000"/>
              </a:solidFill>
              <a:prstDash val="solid"/>
              <a:headEnd type="none" w="sm" len="sm"/>
              <a:tailEnd type="arrow" w="med" len="sm"/>
            </a:ln>
          </p:spPr>
        </p:sp>
        <p:grpSp>
          <p:nvGrpSpPr>
            <p:cNvPr id="45" name="Group 45"/>
            <p:cNvGrpSpPr/>
            <p:nvPr/>
          </p:nvGrpSpPr>
          <p:grpSpPr>
            <a:xfrm>
              <a:off x="2308242" y="-730560"/>
              <a:ext cx="4486071" cy="2113289"/>
              <a:chOff x="0" y="-142875"/>
              <a:chExt cx="877337" cy="413294"/>
            </a:xfrm>
          </p:grpSpPr>
          <p:sp>
            <p:nvSpPr>
              <p:cNvPr id="46" name="Freeform 46"/>
              <p:cNvSpPr/>
              <p:nvPr/>
            </p:nvSpPr>
            <p:spPr>
              <a:xfrm>
                <a:off x="0" y="0"/>
                <a:ext cx="869886" cy="125934"/>
              </a:xfrm>
              <a:custGeom>
                <a:avLst/>
                <a:gdLst/>
                <a:ahLst/>
                <a:cxnLst/>
                <a:rect l="l" t="t" r="r" b="b"/>
                <a:pathLst>
                  <a:path w="869886" h="125934">
                    <a:moveTo>
                      <a:pt x="62967" y="0"/>
                    </a:moveTo>
                    <a:lnTo>
                      <a:pt x="806919" y="0"/>
                    </a:lnTo>
                    <a:cubicBezTo>
                      <a:pt x="841694" y="0"/>
                      <a:pt x="869886" y="28191"/>
                      <a:pt x="869886" y="62967"/>
                    </a:cubicBezTo>
                    <a:lnTo>
                      <a:pt x="869886" y="62967"/>
                    </a:lnTo>
                    <a:cubicBezTo>
                      <a:pt x="869886" y="79667"/>
                      <a:pt x="863252" y="95683"/>
                      <a:pt x="851443" y="107491"/>
                    </a:cubicBezTo>
                    <a:cubicBezTo>
                      <a:pt x="839634" y="119300"/>
                      <a:pt x="823619" y="125934"/>
                      <a:pt x="806919" y="125934"/>
                    </a:cubicBezTo>
                    <a:lnTo>
                      <a:pt x="62967" y="125934"/>
                    </a:lnTo>
                    <a:cubicBezTo>
                      <a:pt x="28191" y="125934"/>
                      <a:pt x="0" y="97743"/>
                      <a:pt x="0" y="62967"/>
                    </a:cubicBezTo>
                    <a:lnTo>
                      <a:pt x="0" y="62967"/>
                    </a:lnTo>
                    <a:cubicBezTo>
                      <a:pt x="0" y="28191"/>
                      <a:pt x="28191" y="0"/>
                      <a:pt x="62967" y="0"/>
                    </a:cubicBezTo>
                    <a:close/>
                  </a:path>
                </a:pathLst>
              </a:custGeom>
              <a:solidFill>
                <a:srgbClr val="004AAD"/>
              </a:solidFill>
            </p:spPr>
          </p:sp>
          <p:sp>
            <p:nvSpPr>
              <p:cNvPr id="47" name="TextBox 47"/>
              <p:cNvSpPr txBox="1"/>
              <p:nvPr/>
            </p:nvSpPr>
            <p:spPr>
              <a:xfrm>
                <a:off x="0" y="-142875"/>
                <a:ext cx="877337" cy="41329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79"/>
                  </a:lnSpc>
                </a:pPr>
                <a:r>
                  <a:rPr lang="en-US" sz="1999" dirty="0">
                    <a:solidFill>
                      <a:srgbClr val="FFFFFF"/>
                    </a:solidFill>
                    <a:latin typeface="Handyman"/>
                  </a:rPr>
                  <a:t>GỬI ID ĐỂ THAM GIA</a:t>
                </a:r>
              </a:p>
            </p:txBody>
          </p:sp>
        </p:grpSp>
      </p:grpSp>
      <p:grpSp>
        <p:nvGrpSpPr>
          <p:cNvPr id="48" name="Group 48"/>
          <p:cNvGrpSpPr/>
          <p:nvPr/>
        </p:nvGrpSpPr>
        <p:grpSpPr>
          <a:xfrm>
            <a:off x="9211434" y="5076959"/>
            <a:ext cx="6730802" cy="1483459"/>
            <a:chOff x="142" y="-723307"/>
            <a:chExt cx="8974403" cy="1977944"/>
          </a:xfrm>
        </p:grpSpPr>
        <p:sp>
          <p:nvSpPr>
            <p:cNvPr id="49" name="AutoShape 49"/>
            <p:cNvSpPr/>
            <p:nvPr/>
          </p:nvSpPr>
          <p:spPr>
            <a:xfrm flipV="1">
              <a:off x="142" y="367888"/>
              <a:ext cx="8974403" cy="22230"/>
            </a:xfrm>
            <a:prstGeom prst="line">
              <a:avLst/>
            </a:prstGeom>
            <a:ln w="114300" cap="flat">
              <a:solidFill>
                <a:srgbClr val="000000"/>
              </a:solidFill>
              <a:prstDash val="solid"/>
              <a:headEnd type="none" w="sm" len="sm"/>
              <a:tailEnd type="arrow" w="med" len="sm"/>
            </a:ln>
          </p:spPr>
        </p:sp>
        <p:grpSp>
          <p:nvGrpSpPr>
            <p:cNvPr id="50" name="Group 50"/>
            <p:cNvGrpSpPr/>
            <p:nvPr/>
          </p:nvGrpSpPr>
          <p:grpSpPr>
            <a:xfrm>
              <a:off x="1821234" y="-723307"/>
              <a:ext cx="5204091" cy="1977944"/>
              <a:chOff x="0" y="-142875"/>
              <a:chExt cx="1027969" cy="390704"/>
            </a:xfrm>
          </p:grpSpPr>
          <p:sp>
            <p:nvSpPr>
              <p:cNvPr id="51" name="Freeform 51"/>
              <p:cNvSpPr/>
              <p:nvPr/>
            </p:nvSpPr>
            <p:spPr>
              <a:xfrm>
                <a:off x="0" y="0"/>
                <a:ext cx="1027969" cy="149729"/>
              </a:xfrm>
              <a:custGeom>
                <a:avLst/>
                <a:gdLst/>
                <a:ahLst/>
                <a:cxnLst/>
                <a:rect l="l" t="t" r="r" b="b"/>
                <a:pathLst>
                  <a:path w="1027969" h="149729">
                    <a:moveTo>
                      <a:pt x="74865" y="0"/>
                    </a:moveTo>
                    <a:lnTo>
                      <a:pt x="953104" y="0"/>
                    </a:lnTo>
                    <a:cubicBezTo>
                      <a:pt x="972959" y="0"/>
                      <a:pt x="992001" y="7888"/>
                      <a:pt x="1006041" y="21927"/>
                    </a:cubicBezTo>
                    <a:cubicBezTo>
                      <a:pt x="1020081" y="35967"/>
                      <a:pt x="1027969" y="55009"/>
                      <a:pt x="1027969" y="74865"/>
                    </a:cubicBezTo>
                    <a:lnTo>
                      <a:pt x="1027969" y="74865"/>
                    </a:lnTo>
                    <a:cubicBezTo>
                      <a:pt x="1027969" y="116211"/>
                      <a:pt x="994450" y="149729"/>
                      <a:pt x="953104" y="149729"/>
                    </a:cubicBezTo>
                    <a:lnTo>
                      <a:pt x="74865" y="149729"/>
                    </a:lnTo>
                    <a:cubicBezTo>
                      <a:pt x="55009" y="149729"/>
                      <a:pt x="35967" y="141842"/>
                      <a:pt x="21927" y="127802"/>
                    </a:cubicBezTo>
                    <a:cubicBezTo>
                      <a:pt x="7888" y="113762"/>
                      <a:pt x="0" y="94720"/>
                      <a:pt x="0" y="74865"/>
                    </a:cubicBezTo>
                    <a:lnTo>
                      <a:pt x="0" y="74865"/>
                    </a:lnTo>
                    <a:cubicBezTo>
                      <a:pt x="0" y="55009"/>
                      <a:pt x="7888" y="35967"/>
                      <a:pt x="21927" y="21927"/>
                    </a:cubicBezTo>
                    <a:cubicBezTo>
                      <a:pt x="35967" y="7888"/>
                      <a:pt x="55009" y="0"/>
                      <a:pt x="74865" y="0"/>
                    </a:cubicBezTo>
                    <a:close/>
                  </a:path>
                </a:pathLst>
              </a:custGeom>
              <a:solidFill>
                <a:srgbClr val="004AAD"/>
              </a:solidFill>
            </p:spPr>
          </p:sp>
          <p:sp>
            <p:nvSpPr>
              <p:cNvPr id="52" name="TextBox 52"/>
              <p:cNvSpPr txBox="1"/>
              <p:nvPr/>
            </p:nvSpPr>
            <p:spPr>
              <a:xfrm>
                <a:off x="0" y="-142875"/>
                <a:ext cx="964605" cy="3907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79"/>
                  </a:lnSpc>
                </a:pPr>
                <a:r>
                  <a:rPr lang="en-US" sz="1999" dirty="0">
                    <a:solidFill>
                      <a:srgbClr val="FFFFFF"/>
                    </a:solidFill>
                    <a:latin typeface="Handyman"/>
                  </a:rPr>
                  <a:t>GHI NHẬN VÀ TRẢ VỀ LISTENER</a:t>
                </a:r>
              </a:p>
            </p:txBody>
          </p:sp>
        </p:grpSp>
      </p:grpSp>
      <p:grpSp>
        <p:nvGrpSpPr>
          <p:cNvPr id="53" name="Group 53"/>
          <p:cNvGrpSpPr/>
          <p:nvPr/>
        </p:nvGrpSpPr>
        <p:grpSpPr>
          <a:xfrm>
            <a:off x="9172681" y="7183316"/>
            <a:ext cx="6730802" cy="1569112"/>
            <a:chOff x="142" y="-723306"/>
            <a:chExt cx="8974403" cy="2092149"/>
          </a:xfrm>
        </p:grpSpPr>
        <p:sp>
          <p:nvSpPr>
            <p:cNvPr id="54" name="AutoShape 54"/>
            <p:cNvSpPr/>
            <p:nvPr/>
          </p:nvSpPr>
          <p:spPr>
            <a:xfrm flipV="1">
              <a:off x="142" y="367888"/>
              <a:ext cx="8974403" cy="22230"/>
            </a:xfrm>
            <a:prstGeom prst="line">
              <a:avLst/>
            </a:prstGeom>
            <a:ln w="114300" cap="flat">
              <a:solidFill>
                <a:srgbClr val="000000"/>
              </a:solidFill>
              <a:prstDash val="solid"/>
              <a:headEnd type="none" w="sm" len="sm"/>
              <a:tailEnd type="arrow" w="med" len="sm"/>
            </a:ln>
          </p:spPr>
        </p:sp>
        <p:grpSp>
          <p:nvGrpSpPr>
            <p:cNvPr id="55" name="Group 55"/>
            <p:cNvGrpSpPr/>
            <p:nvPr/>
          </p:nvGrpSpPr>
          <p:grpSpPr>
            <a:xfrm>
              <a:off x="983516" y="-723306"/>
              <a:ext cx="7249290" cy="2092149"/>
              <a:chOff x="0" y="-142875"/>
              <a:chExt cx="1431959" cy="413263"/>
            </a:xfrm>
          </p:grpSpPr>
          <p:sp>
            <p:nvSpPr>
              <p:cNvPr id="56" name="Freeform 56"/>
              <p:cNvSpPr/>
              <p:nvPr/>
            </p:nvSpPr>
            <p:spPr>
              <a:xfrm>
                <a:off x="0" y="0"/>
                <a:ext cx="1431959" cy="149729"/>
              </a:xfrm>
              <a:custGeom>
                <a:avLst/>
                <a:gdLst/>
                <a:ahLst/>
                <a:cxnLst/>
                <a:rect l="l" t="t" r="r" b="b"/>
                <a:pathLst>
                  <a:path w="1431959" h="149729">
                    <a:moveTo>
                      <a:pt x="72621" y="0"/>
                    </a:moveTo>
                    <a:lnTo>
                      <a:pt x="1359338" y="0"/>
                    </a:lnTo>
                    <a:cubicBezTo>
                      <a:pt x="1378598" y="0"/>
                      <a:pt x="1397069" y="7651"/>
                      <a:pt x="1410688" y="21270"/>
                    </a:cubicBezTo>
                    <a:cubicBezTo>
                      <a:pt x="1424308" y="34889"/>
                      <a:pt x="1431959" y="53361"/>
                      <a:pt x="1431959" y="72621"/>
                    </a:cubicBezTo>
                    <a:lnTo>
                      <a:pt x="1431959" y="77108"/>
                    </a:lnTo>
                    <a:cubicBezTo>
                      <a:pt x="1431959" y="117216"/>
                      <a:pt x="1399445" y="149729"/>
                      <a:pt x="1359338" y="149729"/>
                    </a:cubicBezTo>
                    <a:lnTo>
                      <a:pt x="72621" y="149729"/>
                    </a:lnTo>
                    <a:cubicBezTo>
                      <a:pt x="53361" y="149729"/>
                      <a:pt x="34889" y="142078"/>
                      <a:pt x="21270" y="128459"/>
                    </a:cubicBezTo>
                    <a:cubicBezTo>
                      <a:pt x="7651" y="114840"/>
                      <a:pt x="0" y="96369"/>
                      <a:pt x="0" y="77108"/>
                    </a:cubicBezTo>
                    <a:lnTo>
                      <a:pt x="0" y="72621"/>
                    </a:lnTo>
                    <a:cubicBezTo>
                      <a:pt x="0" y="53361"/>
                      <a:pt x="7651" y="34889"/>
                      <a:pt x="21270" y="21270"/>
                    </a:cubicBezTo>
                    <a:cubicBezTo>
                      <a:pt x="34889" y="7651"/>
                      <a:pt x="53361" y="0"/>
                      <a:pt x="72621" y="0"/>
                    </a:cubicBezTo>
                    <a:close/>
                  </a:path>
                </a:pathLst>
              </a:custGeom>
              <a:solidFill>
                <a:srgbClr val="004AAD"/>
              </a:solidFill>
            </p:spPr>
          </p:sp>
          <p:sp>
            <p:nvSpPr>
              <p:cNvPr id="57" name="TextBox 57"/>
              <p:cNvSpPr txBox="1"/>
              <p:nvPr/>
            </p:nvSpPr>
            <p:spPr>
              <a:xfrm>
                <a:off x="0" y="-142875"/>
                <a:ext cx="1431959" cy="41326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79"/>
                  </a:lnSpc>
                </a:pPr>
                <a:r>
                  <a:rPr lang="en-US" sz="1999" dirty="0">
                    <a:solidFill>
                      <a:srgbClr val="FFFFFF"/>
                    </a:solidFill>
                    <a:latin typeface="Handyman"/>
                  </a:rPr>
                  <a:t>TRẢ VỀ TRẠNG THÁI TRẬN (BƯỚC ĐI PLAYER A)</a:t>
                </a:r>
              </a:p>
            </p:txBody>
          </p:sp>
        </p:grpSp>
      </p:grpSp>
      <p:grpSp>
        <p:nvGrpSpPr>
          <p:cNvPr id="58" name="Group 58"/>
          <p:cNvGrpSpPr/>
          <p:nvPr/>
        </p:nvGrpSpPr>
        <p:grpSpPr>
          <a:xfrm>
            <a:off x="9192048" y="7913747"/>
            <a:ext cx="6730823" cy="1441611"/>
            <a:chOff x="0" y="-723304"/>
            <a:chExt cx="8974430" cy="1922148"/>
          </a:xfrm>
        </p:grpSpPr>
        <p:sp>
          <p:nvSpPr>
            <p:cNvPr id="59" name="AutoShape 59"/>
            <p:cNvSpPr/>
            <p:nvPr/>
          </p:nvSpPr>
          <p:spPr>
            <a:xfrm flipH="1">
              <a:off x="0" y="318770"/>
              <a:ext cx="8974430" cy="0"/>
            </a:xfrm>
            <a:prstGeom prst="line">
              <a:avLst/>
            </a:prstGeom>
            <a:ln w="114300" cap="flat">
              <a:solidFill>
                <a:srgbClr val="000000"/>
              </a:solidFill>
              <a:prstDash val="solid"/>
              <a:headEnd type="none" w="sm" len="sm"/>
              <a:tailEnd type="arrow" w="med" len="sm"/>
            </a:ln>
          </p:spPr>
        </p:sp>
        <p:grpSp>
          <p:nvGrpSpPr>
            <p:cNvPr id="60" name="Group 60"/>
            <p:cNvGrpSpPr/>
            <p:nvPr/>
          </p:nvGrpSpPr>
          <p:grpSpPr>
            <a:xfrm>
              <a:off x="2285317" y="-723304"/>
              <a:ext cx="4403796" cy="1922148"/>
              <a:chOff x="0" y="-142875"/>
              <a:chExt cx="869886" cy="379684"/>
            </a:xfrm>
          </p:grpSpPr>
          <p:sp>
            <p:nvSpPr>
              <p:cNvPr id="61" name="Freeform 61"/>
              <p:cNvSpPr/>
              <p:nvPr/>
            </p:nvSpPr>
            <p:spPr>
              <a:xfrm>
                <a:off x="0" y="0"/>
                <a:ext cx="869886" cy="125934"/>
              </a:xfrm>
              <a:custGeom>
                <a:avLst/>
                <a:gdLst/>
                <a:ahLst/>
                <a:cxnLst/>
                <a:rect l="l" t="t" r="r" b="b"/>
                <a:pathLst>
                  <a:path w="869886" h="125934">
                    <a:moveTo>
                      <a:pt x="62967" y="0"/>
                    </a:moveTo>
                    <a:lnTo>
                      <a:pt x="806919" y="0"/>
                    </a:lnTo>
                    <a:cubicBezTo>
                      <a:pt x="841694" y="0"/>
                      <a:pt x="869886" y="28191"/>
                      <a:pt x="869886" y="62967"/>
                    </a:cubicBezTo>
                    <a:lnTo>
                      <a:pt x="869886" y="62967"/>
                    </a:lnTo>
                    <a:cubicBezTo>
                      <a:pt x="869886" y="79667"/>
                      <a:pt x="863252" y="95683"/>
                      <a:pt x="851443" y="107491"/>
                    </a:cubicBezTo>
                    <a:cubicBezTo>
                      <a:pt x="839634" y="119300"/>
                      <a:pt x="823619" y="125934"/>
                      <a:pt x="806919" y="125934"/>
                    </a:cubicBezTo>
                    <a:lnTo>
                      <a:pt x="62967" y="125934"/>
                    </a:lnTo>
                    <a:cubicBezTo>
                      <a:pt x="28191" y="125934"/>
                      <a:pt x="0" y="97743"/>
                      <a:pt x="0" y="62967"/>
                    </a:cubicBezTo>
                    <a:lnTo>
                      <a:pt x="0" y="62967"/>
                    </a:lnTo>
                    <a:cubicBezTo>
                      <a:pt x="0" y="28191"/>
                      <a:pt x="28191" y="0"/>
                      <a:pt x="62967" y="0"/>
                    </a:cubicBezTo>
                    <a:close/>
                  </a:path>
                </a:pathLst>
              </a:custGeom>
              <a:solidFill>
                <a:srgbClr val="004AAD"/>
              </a:solidFill>
            </p:spPr>
          </p:sp>
          <p:sp>
            <p:nvSpPr>
              <p:cNvPr id="62" name="TextBox 62"/>
              <p:cNvSpPr txBox="1"/>
              <p:nvPr/>
            </p:nvSpPr>
            <p:spPr>
              <a:xfrm>
                <a:off x="0" y="-142875"/>
                <a:ext cx="865539" cy="37968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79"/>
                  </a:lnSpc>
                </a:pPr>
                <a:r>
                  <a:rPr lang="en-US" sz="1999" dirty="0">
                    <a:solidFill>
                      <a:srgbClr val="FFFFFF"/>
                    </a:solidFill>
                    <a:latin typeface="Handyman"/>
                  </a:rPr>
                  <a:t>GỬI BƯỚC ĐI</a:t>
                </a:r>
              </a:p>
            </p:txBody>
          </p:sp>
        </p:grpSp>
      </p:grpSp>
      <p:sp>
        <p:nvSpPr>
          <p:cNvPr id="63" name="TextBox 63"/>
          <p:cNvSpPr txBox="1"/>
          <p:nvPr/>
        </p:nvSpPr>
        <p:spPr>
          <a:xfrm>
            <a:off x="11350440" y="2230708"/>
            <a:ext cx="2271564" cy="8599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48"/>
              </a:lnSpc>
              <a:spcBef>
                <a:spcPct val="0"/>
              </a:spcBef>
            </a:pPr>
            <a:r>
              <a:rPr lang="en-US" sz="2099">
                <a:solidFill>
                  <a:srgbClr val="004AAD"/>
                </a:solidFill>
                <a:latin typeface="Nunito Bold"/>
              </a:rPr>
              <a:t>2. KIẾN TRÚC </a:t>
            </a:r>
          </a:p>
          <a:p>
            <a:pPr algn="ctr">
              <a:lnSpc>
                <a:spcPts val="3548"/>
              </a:lnSpc>
              <a:spcBef>
                <a:spcPct val="0"/>
              </a:spcBef>
            </a:pPr>
            <a:r>
              <a:rPr lang="en-US" sz="2099">
                <a:solidFill>
                  <a:srgbClr val="004AAD"/>
                </a:solidFill>
                <a:latin typeface="Nunito Bold"/>
              </a:rPr>
              <a:t>HỆ THỐNG GAME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C89116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 rot="-342239">
            <a:off x="402015" y="402989"/>
            <a:ext cx="8146904" cy="2948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280"/>
              </a:lnSpc>
            </a:pPr>
            <a:r>
              <a:rPr lang="en-US" sz="12000">
                <a:solidFill>
                  <a:srgbClr val="FAFDFC"/>
                </a:solidFill>
                <a:latin typeface="Nunito Bold"/>
              </a:rPr>
              <a:t>NETWORK STACK</a:t>
            </a:r>
          </a:p>
        </p:txBody>
      </p:sp>
      <p:sp>
        <p:nvSpPr>
          <p:cNvPr id="3" name="Freeform 3"/>
          <p:cNvSpPr/>
          <p:nvPr/>
        </p:nvSpPr>
        <p:spPr>
          <a:xfrm>
            <a:off x="-2149328" y="3749311"/>
            <a:ext cx="7871197" cy="9350234"/>
          </a:xfrm>
          <a:custGeom>
            <a:avLst/>
            <a:gdLst/>
            <a:ahLst/>
            <a:cxnLst/>
            <a:rect l="l" t="t" r="r" b="b"/>
            <a:pathLst>
              <a:path w="7871197" h="9350234">
                <a:moveTo>
                  <a:pt x="0" y="0"/>
                </a:moveTo>
                <a:lnTo>
                  <a:pt x="7871197" y="0"/>
                </a:lnTo>
                <a:lnTo>
                  <a:pt x="7871197" y="9350234"/>
                </a:lnTo>
                <a:lnTo>
                  <a:pt x="0" y="93502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7539329" y="2324282"/>
            <a:ext cx="10298505" cy="6934018"/>
            <a:chOff x="0" y="0"/>
            <a:chExt cx="2660309" cy="179119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660310" cy="1791196"/>
            </a:xfrm>
            <a:custGeom>
              <a:avLst/>
              <a:gdLst/>
              <a:ahLst/>
              <a:cxnLst/>
              <a:rect l="l" t="t" r="r" b="b"/>
              <a:pathLst>
                <a:path w="2660310" h="1791196">
                  <a:moveTo>
                    <a:pt x="38339" y="0"/>
                  </a:moveTo>
                  <a:lnTo>
                    <a:pt x="2621970" y="0"/>
                  </a:lnTo>
                  <a:cubicBezTo>
                    <a:pt x="2632138" y="0"/>
                    <a:pt x="2641890" y="4039"/>
                    <a:pt x="2649080" y="11229"/>
                  </a:cubicBezTo>
                  <a:cubicBezTo>
                    <a:pt x="2656270" y="18419"/>
                    <a:pt x="2660310" y="28171"/>
                    <a:pt x="2660310" y="38339"/>
                  </a:cubicBezTo>
                  <a:lnTo>
                    <a:pt x="2660310" y="1752856"/>
                  </a:lnTo>
                  <a:cubicBezTo>
                    <a:pt x="2660310" y="1774030"/>
                    <a:pt x="2643144" y="1791196"/>
                    <a:pt x="2621970" y="1791196"/>
                  </a:cubicBezTo>
                  <a:lnTo>
                    <a:pt x="38339" y="1791196"/>
                  </a:lnTo>
                  <a:cubicBezTo>
                    <a:pt x="28171" y="1791196"/>
                    <a:pt x="18419" y="1787156"/>
                    <a:pt x="11229" y="1779966"/>
                  </a:cubicBezTo>
                  <a:cubicBezTo>
                    <a:pt x="4039" y="1772776"/>
                    <a:pt x="0" y="1763024"/>
                    <a:pt x="0" y="1752856"/>
                  </a:cubicBezTo>
                  <a:lnTo>
                    <a:pt x="0" y="38339"/>
                  </a:lnTo>
                  <a:cubicBezTo>
                    <a:pt x="0" y="28171"/>
                    <a:pt x="4039" y="18419"/>
                    <a:pt x="11229" y="11229"/>
                  </a:cubicBezTo>
                  <a:cubicBezTo>
                    <a:pt x="18419" y="4039"/>
                    <a:pt x="28171" y="0"/>
                    <a:pt x="38339" y="0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7200473" y="1725639"/>
            <a:ext cx="10298505" cy="7227788"/>
            <a:chOff x="0" y="0"/>
            <a:chExt cx="2660309" cy="186708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660310" cy="1867082"/>
            </a:xfrm>
            <a:custGeom>
              <a:avLst/>
              <a:gdLst/>
              <a:ahLst/>
              <a:cxnLst/>
              <a:rect l="l" t="t" r="r" b="b"/>
              <a:pathLst>
                <a:path w="2660310" h="1867082">
                  <a:moveTo>
                    <a:pt x="38339" y="0"/>
                  </a:moveTo>
                  <a:lnTo>
                    <a:pt x="2621970" y="0"/>
                  </a:lnTo>
                  <a:cubicBezTo>
                    <a:pt x="2632138" y="0"/>
                    <a:pt x="2641890" y="4039"/>
                    <a:pt x="2649080" y="11229"/>
                  </a:cubicBezTo>
                  <a:cubicBezTo>
                    <a:pt x="2656270" y="18419"/>
                    <a:pt x="2660310" y="28171"/>
                    <a:pt x="2660310" y="38339"/>
                  </a:cubicBezTo>
                  <a:lnTo>
                    <a:pt x="2660310" y="1828743"/>
                  </a:lnTo>
                  <a:cubicBezTo>
                    <a:pt x="2660310" y="1849917"/>
                    <a:pt x="2643144" y="1867082"/>
                    <a:pt x="2621970" y="1867082"/>
                  </a:cubicBezTo>
                  <a:lnTo>
                    <a:pt x="38339" y="1867082"/>
                  </a:lnTo>
                  <a:cubicBezTo>
                    <a:pt x="28171" y="1867082"/>
                    <a:pt x="18419" y="1863043"/>
                    <a:pt x="11229" y="1855853"/>
                  </a:cubicBezTo>
                  <a:cubicBezTo>
                    <a:pt x="4039" y="1848663"/>
                    <a:pt x="0" y="1838911"/>
                    <a:pt x="0" y="1828743"/>
                  </a:cubicBezTo>
                  <a:lnTo>
                    <a:pt x="0" y="38339"/>
                  </a:lnTo>
                  <a:cubicBezTo>
                    <a:pt x="0" y="28171"/>
                    <a:pt x="4039" y="18419"/>
                    <a:pt x="11229" y="11229"/>
                  </a:cubicBezTo>
                  <a:cubicBezTo>
                    <a:pt x="18419" y="4039"/>
                    <a:pt x="28171" y="0"/>
                    <a:pt x="38339" y="0"/>
                  </a:cubicBezTo>
                  <a:close/>
                </a:path>
              </a:pathLst>
            </a:custGeom>
            <a:solidFill>
              <a:srgbClr val="20252F"/>
            </a:solidFill>
            <a:ln>
              <a:noFill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0169844" y="3342094"/>
            <a:ext cx="4359763" cy="3536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70512" lvl="1" indent="-435256" algn="just">
              <a:lnSpc>
                <a:spcPts val="5644"/>
              </a:lnSpc>
              <a:buFont typeface="Arial"/>
              <a:buChar char="•"/>
            </a:pPr>
            <a:r>
              <a:rPr lang="en-US" sz="4032">
                <a:solidFill>
                  <a:srgbClr val="FFFFFF"/>
                </a:solidFill>
                <a:latin typeface="Montserrat"/>
              </a:rPr>
              <a:t>Application</a:t>
            </a:r>
          </a:p>
          <a:p>
            <a:pPr marL="870512" lvl="1" indent="-435256" algn="just">
              <a:lnSpc>
                <a:spcPts val="5644"/>
              </a:lnSpc>
              <a:buFont typeface="Arial"/>
              <a:buChar char="•"/>
            </a:pPr>
            <a:r>
              <a:rPr lang="en-US" sz="4032">
                <a:solidFill>
                  <a:srgbClr val="FFFFFF"/>
                </a:solidFill>
                <a:latin typeface="Montserrat"/>
              </a:rPr>
              <a:t>HTTPS</a:t>
            </a:r>
          </a:p>
          <a:p>
            <a:pPr marL="870512" lvl="1" indent="-435256" algn="just">
              <a:lnSpc>
                <a:spcPts val="5644"/>
              </a:lnSpc>
              <a:buFont typeface="Arial"/>
              <a:buChar char="•"/>
            </a:pPr>
            <a:r>
              <a:rPr lang="en-US" sz="4032">
                <a:solidFill>
                  <a:srgbClr val="FFFFFF"/>
                </a:solidFill>
                <a:latin typeface="Montserrat"/>
              </a:rPr>
              <a:t>REST API</a:t>
            </a:r>
          </a:p>
          <a:p>
            <a:pPr marL="870512" lvl="1" indent="-435256" algn="just">
              <a:lnSpc>
                <a:spcPts val="5644"/>
              </a:lnSpc>
              <a:buFont typeface="Arial"/>
              <a:buChar char="•"/>
            </a:pPr>
            <a:r>
              <a:rPr lang="en-US" sz="4032">
                <a:solidFill>
                  <a:srgbClr val="FFFFFF"/>
                </a:solidFill>
                <a:latin typeface="Montserrat"/>
              </a:rPr>
              <a:t>Game server</a:t>
            </a:r>
          </a:p>
          <a:p>
            <a:pPr marL="870512" lvl="1" indent="-435256" algn="just">
              <a:lnSpc>
                <a:spcPts val="5644"/>
              </a:lnSpc>
              <a:buFont typeface="Arial"/>
              <a:buChar char="•"/>
            </a:pPr>
            <a:r>
              <a:rPr lang="en-US" sz="4032">
                <a:solidFill>
                  <a:srgbClr val="FFFFFF"/>
                </a:solidFill>
                <a:latin typeface="Montserrat"/>
              </a:rPr>
              <a:t>Websocket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85243"/>
            <a:ext cx="18288000" cy="10116514"/>
          </a:xfrm>
          <a:custGeom>
            <a:avLst/>
            <a:gdLst/>
            <a:ahLst/>
            <a:cxnLst/>
            <a:rect l="l" t="t" r="r" b="b"/>
            <a:pathLst>
              <a:path w="18288000" h="10116514">
                <a:moveTo>
                  <a:pt x="0" y="0"/>
                </a:moveTo>
                <a:lnTo>
                  <a:pt x="18288000" y="0"/>
                </a:lnTo>
                <a:lnTo>
                  <a:pt x="18288000" y="10116514"/>
                </a:lnTo>
                <a:lnTo>
                  <a:pt x="0" y="101165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A4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743555" y="2094774"/>
            <a:ext cx="2902699" cy="1150833"/>
            <a:chOff x="0" y="-85725"/>
            <a:chExt cx="764497" cy="3031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64497" cy="140947"/>
            </a:xfrm>
            <a:custGeom>
              <a:avLst/>
              <a:gdLst/>
              <a:ahLst/>
              <a:cxnLst/>
              <a:rect l="l" t="t" r="r" b="b"/>
              <a:pathLst>
                <a:path w="764497" h="140947">
                  <a:moveTo>
                    <a:pt x="70474" y="0"/>
                  </a:moveTo>
                  <a:lnTo>
                    <a:pt x="694023" y="0"/>
                  </a:lnTo>
                  <a:cubicBezTo>
                    <a:pt x="712714" y="0"/>
                    <a:pt x="730639" y="7425"/>
                    <a:pt x="743856" y="20641"/>
                  </a:cubicBezTo>
                  <a:cubicBezTo>
                    <a:pt x="757072" y="33858"/>
                    <a:pt x="764497" y="51783"/>
                    <a:pt x="764497" y="70474"/>
                  </a:cubicBezTo>
                  <a:lnTo>
                    <a:pt x="764497" y="70474"/>
                  </a:lnTo>
                  <a:cubicBezTo>
                    <a:pt x="764497" y="89164"/>
                    <a:pt x="757072" y="107090"/>
                    <a:pt x="743856" y="120306"/>
                  </a:cubicBezTo>
                  <a:cubicBezTo>
                    <a:pt x="730639" y="133522"/>
                    <a:pt x="712714" y="140947"/>
                    <a:pt x="694023" y="140947"/>
                  </a:cubicBezTo>
                  <a:lnTo>
                    <a:pt x="70474" y="140947"/>
                  </a:lnTo>
                  <a:cubicBezTo>
                    <a:pt x="51783" y="140947"/>
                    <a:pt x="33858" y="133522"/>
                    <a:pt x="20641" y="120306"/>
                  </a:cubicBezTo>
                  <a:cubicBezTo>
                    <a:pt x="7425" y="107090"/>
                    <a:pt x="0" y="89164"/>
                    <a:pt x="0" y="70474"/>
                  </a:cubicBezTo>
                  <a:lnTo>
                    <a:pt x="0" y="70474"/>
                  </a:lnTo>
                  <a:cubicBezTo>
                    <a:pt x="0" y="51783"/>
                    <a:pt x="7425" y="33858"/>
                    <a:pt x="20641" y="20641"/>
                  </a:cubicBezTo>
                  <a:cubicBezTo>
                    <a:pt x="33858" y="7425"/>
                    <a:pt x="51783" y="0"/>
                    <a:pt x="70474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85725"/>
              <a:ext cx="763998" cy="3031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42"/>
                </a:lnSpc>
              </a:pPr>
              <a:r>
                <a:rPr lang="en-US" sz="1800" dirty="0">
                  <a:solidFill>
                    <a:srgbClr val="FFFFFF"/>
                  </a:solidFill>
                  <a:latin typeface="Saira Bold"/>
                </a:rPr>
                <a:t>SIGN IN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743555" y="4051925"/>
            <a:ext cx="2902699" cy="1242819"/>
            <a:chOff x="0" y="-85725"/>
            <a:chExt cx="764497" cy="32732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764497" cy="140947"/>
            </a:xfrm>
            <a:custGeom>
              <a:avLst/>
              <a:gdLst/>
              <a:ahLst/>
              <a:cxnLst/>
              <a:rect l="l" t="t" r="r" b="b"/>
              <a:pathLst>
                <a:path w="764497" h="140947">
                  <a:moveTo>
                    <a:pt x="70474" y="0"/>
                  </a:moveTo>
                  <a:lnTo>
                    <a:pt x="694023" y="0"/>
                  </a:lnTo>
                  <a:cubicBezTo>
                    <a:pt x="712714" y="0"/>
                    <a:pt x="730639" y="7425"/>
                    <a:pt x="743856" y="20641"/>
                  </a:cubicBezTo>
                  <a:cubicBezTo>
                    <a:pt x="757072" y="33858"/>
                    <a:pt x="764497" y="51783"/>
                    <a:pt x="764497" y="70474"/>
                  </a:cubicBezTo>
                  <a:lnTo>
                    <a:pt x="764497" y="70474"/>
                  </a:lnTo>
                  <a:cubicBezTo>
                    <a:pt x="764497" y="89164"/>
                    <a:pt x="757072" y="107090"/>
                    <a:pt x="743856" y="120306"/>
                  </a:cubicBezTo>
                  <a:cubicBezTo>
                    <a:pt x="730639" y="133522"/>
                    <a:pt x="712714" y="140947"/>
                    <a:pt x="694023" y="140947"/>
                  </a:cubicBezTo>
                  <a:lnTo>
                    <a:pt x="70474" y="140947"/>
                  </a:lnTo>
                  <a:cubicBezTo>
                    <a:pt x="51783" y="140947"/>
                    <a:pt x="33858" y="133522"/>
                    <a:pt x="20641" y="120306"/>
                  </a:cubicBezTo>
                  <a:cubicBezTo>
                    <a:pt x="7425" y="107090"/>
                    <a:pt x="0" y="89164"/>
                    <a:pt x="0" y="70474"/>
                  </a:cubicBezTo>
                  <a:lnTo>
                    <a:pt x="0" y="70474"/>
                  </a:lnTo>
                  <a:cubicBezTo>
                    <a:pt x="0" y="51783"/>
                    <a:pt x="7425" y="33858"/>
                    <a:pt x="20641" y="20641"/>
                  </a:cubicBezTo>
                  <a:cubicBezTo>
                    <a:pt x="33858" y="7425"/>
                    <a:pt x="51783" y="0"/>
                    <a:pt x="70474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85725"/>
              <a:ext cx="763499" cy="3273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42"/>
                </a:lnSpc>
              </a:pPr>
              <a:r>
                <a:rPr lang="en-US" sz="1800" dirty="0">
                  <a:solidFill>
                    <a:srgbClr val="FFFFFF"/>
                  </a:solidFill>
                  <a:latin typeface="Saira Bold"/>
                </a:rPr>
                <a:t>SIGN UP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4354569" y="1635929"/>
            <a:ext cx="2902699" cy="2071376"/>
            <a:chOff x="0" y="-85725"/>
            <a:chExt cx="764497" cy="54554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764497" cy="362450"/>
            </a:xfrm>
            <a:custGeom>
              <a:avLst/>
              <a:gdLst/>
              <a:ahLst/>
              <a:cxnLst/>
              <a:rect l="l" t="t" r="r" b="b"/>
              <a:pathLst>
                <a:path w="764497" h="362450">
                  <a:moveTo>
                    <a:pt x="136024" y="0"/>
                  </a:moveTo>
                  <a:lnTo>
                    <a:pt x="628472" y="0"/>
                  </a:lnTo>
                  <a:cubicBezTo>
                    <a:pt x="664548" y="0"/>
                    <a:pt x="699147" y="14331"/>
                    <a:pt x="724656" y="39841"/>
                  </a:cubicBezTo>
                  <a:cubicBezTo>
                    <a:pt x="750166" y="65350"/>
                    <a:pt x="764497" y="99948"/>
                    <a:pt x="764497" y="136024"/>
                  </a:cubicBezTo>
                  <a:lnTo>
                    <a:pt x="764497" y="226426"/>
                  </a:lnTo>
                  <a:cubicBezTo>
                    <a:pt x="764497" y="301550"/>
                    <a:pt x="703597" y="362450"/>
                    <a:pt x="628472" y="362450"/>
                  </a:cubicBezTo>
                  <a:lnTo>
                    <a:pt x="136024" y="362450"/>
                  </a:lnTo>
                  <a:cubicBezTo>
                    <a:pt x="99948" y="362450"/>
                    <a:pt x="65350" y="348119"/>
                    <a:pt x="39841" y="322610"/>
                  </a:cubicBezTo>
                  <a:cubicBezTo>
                    <a:pt x="14331" y="297100"/>
                    <a:pt x="0" y="262502"/>
                    <a:pt x="0" y="226426"/>
                  </a:cubicBezTo>
                  <a:lnTo>
                    <a:pt x="0" y="136024"/>
                  </a:lnTo>
                  <a:cubicBezTo>
                    <a:pt x="0" y="60900"/>
                    <a:pt x="60900" y="0"/>
                    <a:pt x="136024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85725"/>
              <a:ext cx="763998" cy="5455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42"/>
                </a:lnSpc>
              </a:pPr>
              <a:r>
                <a:rPr lang="en-US" sz="1800" dirty="0">
                  <a:solidFill>
                    <a:srgbClr val="FFFFFF"/>
                  </a:solidFill>
                  <a:latin typeface="Saira Bold"/>
                </a:rPr>
                <a:t>REQUIRES USERNAME AND PASWORD</a:t>
              </a:r>
            </a:p>
          </p:txBody>
        </p:sp>
      </p:grpSp>
      <p:sp>
        <p:nvSpPr>
          <p:cNvPr id="11" name="AutoShape 11"/>
          <p:cNvSpPr/>
          <p:nvPr/>
        </p:nvSpPr>
        <p:spPr>
          <a:xfrm flipV="1">
            <a:off x="8646254" y="2649506"/>
            <a:ext cx="5708315" cy="38334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</p:sp>
      <p:grpSp>
        <p:nvGrpSpPr>
          <p:cNvPr id="12" name="Group 12"/>
          <p:cNvGrpSpPr/>
          <p:nvPr/>
        </p:nvGrpSpPr>
        <p:grpSpPr>
          <a:xfrm>
            <a:off x="10060128" y="2124152"/>
            <a:ext cx="2552570" cy="1121188"/>
            <a:chOff x="0" y="-85725"/>
            <a:chExt cx="672282" cy="29529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72282" cy="125472"/>
            </a:xfrm>
            <a:custGeom>
              <a:avLst/>
              <a:gdLst/>
              <a:ahLst/>
              <a:cxnLst/>
              <a:rect l="l" t="t" r="r" b="b"/>
              <a:pathLst>
                <a:path w="672282" h="125472">
                  <a:moveTo>
                    <a:pt x="62736" y="0"/>
                  </a:moveTo>
                  <a:lnTo>
                    <a:pt x="609546" y="0"/>
                  </a:lnTo>
                  <a:cubicBezTo>
                    <a:pt x="644194" y="0"/>
                    <a:pt x="672282" y="28088"/>
                    <a:pt x="672282" y="62736"/>
                  </a:cubicBezTo>
                  <a:lnTo>
                    <a:pt x="672282" y="62736"/>
                  </a:lnTo>
                  <a:cubicBezTo>
                    <a:pt x="672282" y="79375"/>
                    <a:pt x="665672" y="95332"/>
                    <a:pt x="653907" y="107097"/>
                  </a:cubicBezTo>
                  <a:cubicBezTo>
                    <a:pt x="642141" y="118863"/>
                    <a:pt x="626184" y="125472"/>
                    <a:pt x="609546" y="125472"/>
                  </a:cubicBezTo>
                  <a:lnTo>
                    <a:pt x="62736" y="125472"/>
                  </a:lnTo>
                  <a:cubicBezTo>
                    <a:pt x="46097" y="125472"/>
                    <a:pt x="30140" y="118863"/>
                    <a:pt x="18375" y="107097"/>
                  </a:cubicBezTo>
                  <a:cubicBezTo>
                    <a:pt x="6610" y="95332"/>
                    <a:pt x="0" y="79375"/>
                    <a:pt x="0" y="62736"/>
                  </a:cubicBezTo>
                  <a:lnTo>
                    <a:pt x="0" y="62736"/>
                  </a:lnTo>
                  <a:cubicBezTo>
                    <a:pt x="0" y="46097"/>
                    <a:pt x="6610" y="30140"/>
                    <a:pt x="18375" y="18375"/>
                  </a:cubicBezTo>
                  <a:cubicBezTo>
                    <a:pt x="30140" y="6610"/>
                    <a:pt x="46097" y="0"/>
                    <a:pt x="62736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85725"/>
              <a:ext cx="672282" cy="2952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42"/>
                </a:lnSpc>
              </a:pPr>
              <a:r>
                <a:rPr lang="en-US" sz="1800" dirty="0">
                  <a:solidFill>
                    <a:srgbClr val="FFFFFF"/>
                  </a:solidFill>
                  <a:latin typeface="Saira Bold"/>
                </a:rPr>
                <a:t>&lt;&lt; INCLUDE &gt;&gt;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5743555" y="6006309"/>
            <a:ext cx="2902699" cy="1082538"/>
            <a:chOff x="0" y="-85725"/>
            <a:chExt cx="764497" cy="285113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764497" cy="140947"/>
            </a:xfrm>
            <a:custGeom>
              <a:avLst/>
              <a:gdLst/>
              <a:ahLst/>
              <a:cxnLst/>
              <a:rect l="l" t="t" r="r" b="b"/>
              <a:pathLst>
                <a:path w="764497" h="140947">
                  <a:moveTo>
                    <a:pt x="70474" y="0"/>
                  </a:moveTo>
                  <a:lnTo>
                    <a:pt x="694023" y="0"/>
                  </a:lnTo>
                  <a:cubicBezTo>
                    <a:pt x="712714" y="0"/>
                    <a:pt x="730639" y="7425"/>
                    <a:pt x="743856" y="20641"/>
                  </a:cubicBezTo>
                  <a:cubicBezTo>
                    <a:pt x="757072" y="33858"/>
                    <a:pt x="764497" y="51783"/>
                    <a:pt x="764497" y="70474"/>
                  </a:cubicBezTo>
                  <a:lnTo>
                    <a:pt x="764497" y="70474"/>
                  </a:lnTo>
                  <a:cubicBezTo>
                    <a:pt x="764497" y="89164"/>
                    <a:pt x="757072" y="107090"/>
                    <a:pt x="743856" y="120306"/>
                  </a:cubicBezTo>
                  <a:cubicBezTo>
                    <a:pt x="730639" y="133522"/>
                    <a:pt x="712714" y="140947"/>
                    <a:pt x="694023" y="140947"/>
                  </a:cubicBezTo>
                  <a:lnTo>
                    <a:pt x="70474" y="140947"/>
                  </a:lnTo>
                  <a:cubicBezTo>
                    <a:pt x="51783" y="140947"/>
                    <a:pt x="33858" y="133522"/>
                    <a:pt x="20641" y="120306"/>
                  </a:cubicBezTo>
                  <a:cubicBezTo>
                    <a:pt x="7425" y="107090"/>
                    <a:pt x="0" y="89164"/>
                    <a:pt x="0" y="70474"/>
                  </a:cubicBezTo>
                  <a:lnTo>
                    <a:pt x="0" y="70474"/>
                  </a:lnTo>
                  <a:cubicBezTo>
                    <a:pt x="0" y="51783"/>
                    <a:pt x="7425" y="33858"/>
                    <a:pt x="20641" y="20641"/>
                  </a:cubicBezTo>
                  <a:cubicBezTo>
                    <a:pt x="33858" y="7425"/>
                    <a:pt x="51783" y="0"/>
                    <a:pt x="70474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85725"/>
              <a:ext cx="763463" cy="2851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42"/>
                </a:lnSpc>
              </a:pPr>
              <a:r>
                <a:rPr lang="en-US" sz="1800" dirty="0">
                  <a:solidFill>
                    <a:srgbClr val="FFFFFF"/>
                  </a:solidFill>
                  <a:latin typeface="Saira Bold"/>
                </a:rPr>
                <a:t>RESET PASWORD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4356601" y="5932762"/>
            <a:ext cx="2902699" cy="1156084"/>
            <a:chOff x="0" y="-85725"/>
            <a:chExt cx="764497" cy="304483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764497" cy="140947"/>
            </a:xfrm>
            <a:custGeom>
              <a:avLst/>
              <a:gdLst/>
              <a:ahLst/>
              <a:cxnLst/>
              <a:rect l="l" t="t" r="r" b="b"/>
              <a:pathLst>
                <a:path w="764497" h="140947">
                  <a:moveTo>
                    <a:pt x="70474" y="0"/>
                  </a:moveTo>
                  <a:lnTo>
                    <a:pt x="694023" y="0"/>
                  </a:lnTo>
                  <a:cubicBezTo>
                    <a:pt x="712714" y="0"/>
                    <a:pt x="730639" y="7425"/>
                    <a:pt x="743856" y="20641"/>
                  </a:cubicBezTo>
                  <a:cubicBezTo>
                    <a:pt x="757072" y="33858"/>
                    <a:pt x="764497" y="51783"/>
                    <a:pt x="764497" y="70474"/>
                  </a:cubicBezTo>
                  <a:lnTo>
                    <a:pt x="764497" y="70474"/>
                  </a:lnTo>
                  <a:cubicBezTo>
                    <a:pt x="764497" y="89164"/>
                    <a:pt x="757072" y="107090"/>
                    <a:pt x="743856" y="120306"/>
                  </a:cubicBezTo>
                  <a:cubicBezTo>
                    <a:pt x="730639" y="133522"/>
                    <a:pt x="712714" y="140947"/>
                    <a:pt x="694023" y="140947"/>
                  </a:cubicBezTo>
                  <a:lnTo>
                    <a:pt x="70474" y="140947"/>
                  </a:lnTo>
                  <a:cubicBezTo>
                    <a:pt x="51783" y="140947"/>
                    <a:pt x="33858" y="133522"/>
                    <a:pt x="20641" y="120306"/>
                  </a:cubicBezTo>
                  <a:cubicBezTo>
                    <a:pt x="7425" y="107090"/>
                    <a:pt x="0" y="89164"/>
                    <a:pt x="0" y="70474"/>
                  </a:cubicBezTo>
                  <a:lnTo>
                    <a:pt x="0" y="70474"/>
                  </a:lnTo>
                  <a:cubicBezTo>
                    <a:pt x="0" y="51783"/>
                    <a:pt x="7425" y="33858"/>
                    <a:pt x="20641" y="20641"/>
                  </a:cubicBezTo>
                  <a:cubicBezTo>
                    <a:pt x="33858" y="7425"/>
                    <a:pt x="51783" y="0"/>
                    <a:pt x="70474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85725"/>
              <a:ext cx="763463" cy="304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42"/>
                </a:lnSpc>
              </a:pPr>
              <a:r>
                <a:rPr lang="en-US" sz="1800" dirty="0">
                  <a:solidFill>
                    <a:srgbClr val="FFFFFF"/>
                  </a:solidFill>
                  <a:latin typeface="Saira Bold"/>
                </a:rPr>
                <a:t>SEND MAIL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4356463" y="3593079"/>
            <a:ext cx="2902699" cy="1969973"/>
            <a:chOff x="0" y="-85725"/>
            <a:chExt cx="764497" cy="51884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764497" cy="362450"/>
            </a:xfrm>
            <a:custGeom>
              <a:avLst/>
              <a:gdLst/>
              <a:ahLst/>
              <a:cxnLst/>
              <a:rect l="l" t="t" r="r" b="b"/>
              <a:pathLst>
                <a:path w="764497" h="362450">
                  <a:moveTo>
                    <a:pt x="136024" y="0"/>
                  </a:moveTo>
                  <a:lnTo>
                    <a:pt x="628472" y="0"/>
                  </a:lnTo>
                  <a:cubicBezTo>
                    <a:pt x="664548" y="0"/>
                    <a:pt x="699147" y="14331"/>
                    <a:pt x="724656" y="39841"/>
                  </a:cubicBezTo>
                  <a:cubicBezTo>
                    <a:pt x="750166" y="65350"/>
                    <a:pt x="764497" y="99948"/>
                    <a:pt x="764497" y="136024"/>
                  </a:cubicBezTo>
                  <a:lnTo>
                    <a:pt x="764497" y="226426"/>
                  </a:lnTo>
                  <a:cubicBezTo>
                    <a:pt x="764497" y="301550"/>
                    <a:pt x="703597" y="362450"/>
                    <a:pt x="628472" y="362450"/>
                  </a:cubicBezTo>
                  <a:lnTo>
                    <a:pt x="136024" y="362450"/>
                  </a:lnTo>
                  <a:cubicBezTo>
                    <a:pt x="99948" y="362450"/>
                    <a:pt x="65350" y="348119"/>
                    <a:pt x="39841" y="322610"/>
                  </a:cubicBezTo>
                  <a:cubicBezTo>
                    <a:pt x="14331" y="297100"/>
                    <a:pt x="0" y="262502"/>
                    <a:pt x="0" y="226426"/>
                  </a:cubicBezTo>
                  <a:lnTo>
                    <a:pt x="0" y="136024"/>
                  </a:lnTo>
                  <a:cubicBezTo>
                    <a:pt x="0" y="60900"/>
                    <a:pt x="60900" y="0"/>
                    <a:pt x="136024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85725"/>
              <a:ext cx="763499" cy="5188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42"/>
                </a:lnSpc>
              </a:pPr>
              <a:r>
                <a:rPr lang="en-US" sz="1800" dirty="0">
                  <a:solidFill>
                    <a:srgbClr val="FFFFFF"/>
                  </a:solidFill>
                  <a:latin typeface="Saira Bold"/>
                </a:rPr>
                <a:t>VERIFY USERNAME AND PASWORD</a:t>
              </a:r>
            </a:p>
          </p:txBody>
        </p:sp>
      </p:grpSp>
      <p:sp>
        <p:nvSpPr>
          <p:cNvPr id="24" name="AutoShape 24"/>
          <p:cNvSpPr/>
          <p:nvPr/>
        </p:nvSpPr>
        <p:spPr>
          <a:xfrm flipV="1">
            <a:off x="3111318" y="2687840"/>
            <a:ext cx="2632237" cy="2624986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5" name="AutoShape 25"/>
          <p:cNvSpPr/>
          <p:nvPr/>
        </p:nvSpPr>
        <p:spPr>
          <a:xfrm flipV="1">
            <a:off x="3111318" y="4644991"/>
            <a:ext cx="2632237" cy="667835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6" name="AutoShape 26"/>
          <p:cNvSpPr/>
          <p:nvPr/>
        </p:nvSpPr>
        <p:spPr>
          <a:xfrm>
            <a:off x="3111318" y="5312826"/>
            <a:ext cx="2632237" cy="1286549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7" name="Freeform 27"/>
          <p:cNvSpPr/>
          <p:nvPr/>
        </p:nvSpPr>
        <p:spPr>
          <a:xfrm>
            <a:off x="345293" y="3582258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8" name="Freeform 28"/>
          <p:cNvSpPr/>
          <p:nvPr/>
        </p:nvSpPr>
        <p:spPr>
          <a:xfrm>
            <a:off x="158469" y="3370352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29"/>
          <p:cNvSpPr/>
          <p:nvPr/>
        </p:nvSpPr>
        <p:spPr>
          <a:xfrm>
            <a:off x="1351498" y="4506509"/>
            <a:ext cx="1759820" cy="1612635"/>
          </a:xfrm>
          <a:custGeom>
            <a:avLst/>
            <a:gdLst/>
            <a:ahLst/>
            <a:cxnLst/>
            <a:rect l="l" t="t" r="r" b="b"/>
            <a:pathLst>
              <a:path w="1759820" h="1612635">
                <a:moveTo>
                  <a:pt x="0" y="0"/>
                </a:moveTo>
                <a:lnTo>
                  <a:pt x="1759820" y="0"/>
                </a:lnTo>
                <a:lnTo>
                  <a:pt x="1759820" y="1612635"/>
                </a:lnTo>
                <a:lnTo>
                  <a:pt x="0" y="16126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30" name="TextBox 30"/>
          <p:cNvSpPr txBox="1"/>
          <p:nvPr/>
        </p:nvSpPr>
        <p:spPr>
          <a:xfrm>
            <a:off x="1566451" y="6299246"/>
            <a:ext cx="1298836" cy="2983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56"/>
              </a:lnSpc>
            </a:pPr>
            <a:r>
              <a:rPr lang="en-US" sz="2400">
                <a:solidFill>
                  <a:srgbClr val="3D397B"/>
                </a:solidFill>
                <a:latin typeface="Nunito Bold Bold"/>
              </a:rPr>
              <a:t>PLAYER</a:t>
            </a:r>
          </a:p>
        </p:txBody>
      </p:sp>
      <p:sp>
        <p:nvSpPr>
          <p:cNvPr id="31" name="AutoShape 31"/>
          <p:cNvSpPr/>
          <p:nvPr/>
        </p:nvSpPr>
        <p:spPr>
          <a:xfrm flipV="1">
            <a:off x="8646254" y="4606657"/>
            <a:ext cx="5710209" cy="38334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32" name="AutoShape 32"/>
          <p:cNvSpPr/>
          <p:nvPr/>
        </p:nvSpPr>
        <p:spPr>
          <a:xfrm flipV="1">
            <a:off x="8646254" y="6525829"/>
            <a:ext cx="5710347" cy="73546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</p:sp>
      <p:grpSp>
        <p:nvGrpSpPr>
          <p:cNvPr id="33" name="Group 33"/>
          <p:cNvGrpSpPr/>
          <p:nvPr/>
        </p:nvGrpSpPr>
        <p:grpSpPr>
          <a:xfrm>
            <a:off x="10113104" y="4043147"/>
            <a:ext cx="2552570" cy="999995"/>
            <a:chOff x="0" y="-85725"/>
            <a:chExt cx="672282" cy="263373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672282" cy="125472"/>
            </a:xfrm>
            <a:custGeom>
              <a:avLst/>
              <a:gdLst/>
              <a:ahLst/>
              <a:cxnLst/>
              <a:rect l="l" t="t" r="r" b="b"/>
              <a:pathLst>
                <a:path w="672282" h="125472">
                  <a:moveTo>
                    <a:pt x="62736" y="0"/>
                  </a:moveTo>
                  <a:lnTo>
                    <a:pt x="609546" y="0"/>
                  </a:lnTo>
                  <a:cubicBezTo>
                    <a:pt x="644194" y="0"/>
                    <a:pt x="672282" y="28088"/>
                    <a:pt x="672282" y="62736"/>
                  </a:cubicBezTo>
                  <a:lnTo>
                    <a:pt x="672282" y="62736"/>
                  </a:lnTo>
                  <a:cubicBezTo>
                    <a:pt x="672282" y="79375"/>
                    <a:pt x="665672" y="95332"/>
                    <a:pt x="653907" y="107097"/>
                  </a:cubicBezTo>
                  <a:cubicBezTo>
                    <a:pt x="642141" y="118863"/>
                    <a:pt x="626184" y="125472"/>
                    <a:pt x="609546" y="125472"/>
                  </a:cubicBezTo>
                  <a:lnTo>
                    <a:pt x="62736" y="125472"/>
                  </a:lnTo>
                  <a:cubicBezTo>
                    <a:pt x="46097" y="125472"/>
                    <a:pt x="30140" y="118863"/>
                    <a:pt x="18375" y="107097"/>
                  </a:cubicBezTo>
                  <a:cubicBezTo>
                    <a:pt x="6610" y="95332"/>
                    <a:pt x="0" y="79375"/>
                    <a:pt x="0" y="62736"/>
                  </a:cubicBezTo>
                  <a:lnTo>
                    <a:pt x="0" y="62736"/>
                  </a:lnTo>
                  <a:cubicBezTo>
                    <a:pt x="0" y="46097"/>
                    <a:pt x="6610" y="30140"/>
                    <a:pt x="18375" y="18375"/>
                  </a:cubicBezTo>
                  <a:cubicBezTo>
                    <a:pt x="30140" y="6610"/>
                    <a:pt x="46097" y="0"/>
                    <a:pt x="62736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35" name="TextBox 35"/>
            <p:cNvSpPr txBox="1"/>
            <p:nvPr/>
          </p:nvSpPr>
          <p:spPr>
            <a:xfrm>
              <a:off x="0" y="-85725"/>
              <a:ext cx="672282" cy="2633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42"/>
                </a:lnSpc>
              </a:pPr>
              <a:r>
                <a:rPr lang="en-US" sz="1800" dirty="0">
                  <a:solidFill>
                    <a:srgbClr val="FFFFFF"/>
                  </a:solidFill>
                  <a:latin typeface="Saira Bold"/>
                </a:rPr>
                <a:t>&lt;&lt; INCLUDE &gt;&gt;</a:t>
              </a:r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10166081" y="5962142"/>
            <a:ext cx="2552570" cy="1126705"/>
            <a:chOff x="0" y="-85725"/>
            <a:chExt cx="672282" cy="296745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672282" cy="125472"/>
            </a:xfrm>
            <a:custGeom>
              <a:avLst/>
              <a:gdLst/>
              <a:ahLst/>
              <a:cxnLst/>
              <a:rect l="l" t="t" r="r" b="b"/>
              <a:pathLst>
                <a:path w="672282" h="125472">
                  <a:moveTo>
                    <a:pt x="62736" y="0"/>
                  </a:moveTo>
                  <a:lnTo>
                    <a:pt x="609546" y="0"/>
                  </a:lnTo>
                  <a:cubicBezTo>
                    <a:pt x="644194" y="0"/>
                    <a:pt x="672282" y="28088"/>
                    <a:pt x="672282" y="62736"/>
                  </a:cubicBezTo>
                  <a:lnTo>
                    <a:pt x="672282" y="62736"/>
                  </a:lnTo>
                  <a:cubicBezTo>
                    <a:pt x="672282" y="79375"/>
                    <a:pt x="665672" y="95332"/>
                    <a:pt x="653907" y="107097"/>
                  </a:cubicBezTo>
                  <a:cubicBezTo>
                    <a:pt x="642141" y="118863"/>
                    <a:pt x="626184" y="125472"/>
                    <a:pt x="609546" y="125472"/>
                  </a:cubicBezTo>
                  <a:lnTo>
                    <a:pt x="62736" y="125472"/>
                  </a:lnTo>
                  <a:cubicBezTo>
                    <a:pt x="46097" y="125472"/>
                    <a:pt x="30140" y="118863"/>
                    <a:pt x="18375" y="107097"/>
                  </a:cubicBezTo>
                  <a:cubicBezTo>
                    <a:pt x="6610" y="95332"/>
                    <a:pt x="0" y="79375"/>
                    <a:pt x="0" y="62736"/>
                  </a:cubicBezTo>
                  <a:lnTo>
                    <a:pt x="0" y="62736"/>
                  </a:lnTo>
                  <a:cubicBezTo>
                    <a:pt x="0" y="46097"/>
                    <a:pt x="6610" y="30140"/>
                    <a:pt x="18375" y="18375"/>
                  </a:cubicBezTo>
                  <a:cubicBezTo>
                    <a:pt x="30140" y="6610"/>
                    <a:pt x="46097" y="0"/>
                    <a:pt x="62736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38" name="TextBox 38"/>
            <p:cNvSpPr txBox="1"/>
            <p:nvPr/>
          </p:nvSpPr>
          <p:spPr>
            <a:xfrm>
              <a:off x="0" y="-85725"/>
              <a:ext cx="672282" cy="2967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42"/>
                </a:lnSpc>
              </a:pPr>
              <a:r>
                <a:rPr lang="en-US" sz="1800" dirty="0">
                  <a:solidFill>
                    <a:srgbClr val="FFFFFF"/>
                  </a:solidFill>
                  <a:latin typeface="Saira Bold"/>
                </a:rPr>
                <a:t>&lt;&lt; INCLUDE &gt;&gt;</a:t>
              </a:r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10281989" y="7822108"/>
            <a:ext cx="6977311" cy="1769778"/>
            <a:chOff x="0" y="0"/>
            <a:chExt cx="9303082" cy="2359704"/>
          </a:xfrm>
        </p:grpSpPr>
        <p:sp>
          <p:nvSpPr>
            <p:cNvPr id="40" name="Freeform 40"/>
            <p:cNvSpPr/>
            <p:nvPr/>
          </p:nvSpPr>
          <p:spPr>
            <a:xfrm>
              <a:off x="7300073" y="1816100"/>
              <a:ext cx="2003009" cy="543604"/>
            </a:xfrm>
            <a:custGeom>
              <a:avLst/>
              <a:gdLst/>
              <a:ahLst/>
              <a:cxnLst/>
              <a:rect l="l" t="t" r="r" b="b"/>
              <a:pathLst>
                <a:path w="2003009" h="543604">
                  <a:moveTo>
                    <a:pt x="0" y="0"/>
                  </a:moveTo>
                  <a:lnTo>
                    <a:pt x="2003009" y="0"/>
                  </a:lnTo>
                  <a:lnTo>
                    <a:pt x="2003009" y="543604"/>
                  </a:lnTo>
                  <a:lnTo>
                    <a:pt x="0" y="5436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xmlns="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1" name="TextBox 41"/>
            <p:cNvSpPr txBox="1"/>
            <p:nvPr/>
          </p:nvSpPr>
          <p:spPr>
            <a:xfrm>
              <a:off x="0" y="247650"/>
              <a:ext cx="9303082" cy="17308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171"/>
                </a:lnSpc>
              </a:pPr>
              <a:r>
                <a:rPr lang="en-US" sz="9757">
                  <a:solidFill>
                    <a:srgbClr val="FAFDFC"/>
                  </a:solidFill>
                  <a:latin typeface="Nunito Bold"/>
                </a:rPr>
                <a:t>USE CASE</a:t>
              </a: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A4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469618" y="2290518"/>
            <a:ext cx="2902699" cy="1105802"/>
            <a:chOff x="0" y="-85725"/>
            <a:chExt cx="764497" cy="29124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64497" cy="140947"/>
            </a:xfrm>
            <a:custGeom>
              <a:avLst/>
              <a:gdLst/>
              <a:ahLst/>
              <a:cxnLst/>
              <a:rect l="l" t="t" r="r" b="b"/>
              <a:pathLst>
                <a:path w="764497" h="140947">
                  <a:moveTo>
                    <a:pt x="70474" y="0"/>
                  </a:moveTo>
                  <a:lnTo>
                    <a:pt x="694023" y="0"/>
                  </a:lnTo>
                  <a:cubicBezTo>
                    <a:pt x="712714" y="0"/>
                    <a:pt x="730639" y="7425"/>
                    <a:pt x="743856" y="20641"/>
                  </a:cubicBezTo>
                  <a:cubicBezTo>
                    <a:pt x="757072" y="33858"/>
                    <a:pt x="764497" y="51783"/>
                    <a:pt x="764497" y="70474"/>
                  </a:cubicBezTo>
                  <a:lnTo>
                    <a:pt x="764497" y="70474"/>
                  </a:lnTo>
                  <a:cubicBezTo>
                    <a:pt x="764497" y="89164"/>
                    <a:pt x="757072" y="107090"/>
                    <a:pt x="743856" y="120306"/>
                  </a:cubicBezTo>
                  <a:cubicBezTo>
                    <a:pt x="730639" y="133522"/>
                    <a:pt x="712714" y="140947"/>
                    <a:pt x="694023" y="140947"/>
                  </a:cubicBezTo>
                  <a:lnTo>
                    <a:pt x="70474" y="140947"/>
                  </a:lnTo>
                  <a:cubicBezTo>
                    <a:pt x="51783" y="140947"/>
                    <a:pt x="33858" y="133522"/>
                    <a:pt x="20641" y="120306"/>
                  </a:cubicBezTo>
                  <a:cubicBezTo>
                    <a:pt x="7425" y="107090"/>
                    <a:pt x="0" y="89164"/>
                    <a:pt x="0" y="70474"/>
                  </a:cubicBezTo>
                  <a:lnTo>
                    <a:pt x="0" y="70474"/>
                  </a:lnTo>
                  <a:cubicBezTo>
                    <a:pt x="0" y="51783"/>
                    <a:pt x="7425" y="33858"/>
                    <a:pt x="20641" y="20641"/>
                  </a:cubicBezTo>
                  <a:cubicBezTo>
                    <a:pt x="33858" y="7425"/>
                    <a:pt x="51783" y="0"/>
                    <a:pt x="70474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85725"/>
              <a:ext cx="764497" cy="2912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42"/>
                </a:lnSpc>
              </a:pPr>
              <a:r>
                <a:rPr lang="en-US" sz="1800" dirty="0">
                  <a:solidFill>
                    <a:srgbClr val="FFFFFF"/>
                  </a:solidFill>
                  <a:latin typeface="Saira Bold"/>
                </a:rPr>
                <a:t>CHỌN CHẾ ĐỘ CHƠI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3385071" y="1075746"/>
            <a:ext cx="2169095" cy="1104981"/>
            <a:chOff x="0" y="-85725"/>
            <a:chExt cx="571284" cy="29102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71284" cy="140947"/>
            </a:xfrm>
            <a:custGeom>
              <a:avLst/>
              <a:gdLst/>
              <a:ahLst/>
              <a:cxnLst/>
              <a:rect l="l" t="t" r="r" b="b"/>
              <a:pathLst>
                <a:path w="571284" h="140947">
                  <a:moveTo>
                    <a:pt x="70474" y="0"/>
                  </a:moveTo>
                  <a:lnTo>
                    <a:pt x="500811" y="0"/>
                  </a:lnTo>
                  <a:cubicBezTo>
                    <a:pt x="519501" y="0"/>
                    <a:pt x="537427" y="7425"/>
                    <a:pt x="550643" y="20641"/>
                  </a:cubicBezTo>
                  <a:cubicBezTo>
                    <a:pt x="563859" y="33858"/>
                    <a:pt x="571284" y="51783"/>
                    <a:pt x="571284" y="70474"/>
                  </a:cubicBezTo>
                  <a:lnTo>
                    <a:pt x="571284" y="70474"/>
                  </a:lnTo>
                  <a:cubicBezTo>
                    <a:pt x="571284" y="89164"/>
                    <a:pt x="563859" y="107090"/>
                    <a:pt x="550643" y="120306"/>
                  </a:cubicBezTo>
                  <a:cubicBezTo>
                    <a:pt x="537427" y="133522"/>
                    <a:pt x="519501" y="140947"/>
                    <a:pt x="500811" y="140947"/>
                  </a:cubicBezTo>
                  <a:lnTo>
                    <a:pt x="70474" y="140947"/>
                  </a:lnTo>
                  <a:cubicBezTo>
                    <a:pt x="51783" y="140947"/>
                    <a:pt x="33858" y="133522"/>
                    <a:pt x="20641" y="120306"/>
                  </a:cubicBezTo>
                  <a:cubicBezTo>
                    <a:pt x="7425" y="107090"/>
                    <a:pt x="0" y="89164"/>
                    <a:pt x="0" y="70474"/>
                  </a:cubicBezTo>
                  <a:lnTo>
                    <a:pt x="0" y="70474"/>
                  </a:lnTo>
                  <a:cubicBezTo>
                    <a:pt x="0" y="51783"/>
                    <a:pt x="7425" y="33858"/>
                    <a:pt x="20641" y="20641"/>
                  </a:cubicBezTo>
                  <a:cubicBezTo>
                    <a:pt x="33858" y="7425"/>
                    <a:pt x="51783" y="0"/>
                    <a:pt x="70474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85725"/>
              <a:ext cx="571284" cy="2910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42"/>
                </a:lnSpc>
              </a:pPr>
              <a:r>
                <a:rPr lang="en-US" sz="1800" dirty="0">
                  <a:solidFill>
                    <a:srgbClr val="FFFFFF"/>
                  </a:solidFill>
                  <a:latin typeface="Saira Bold"/>
                </a:rPr>
                <a:t>CLASSIC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6320188" y="1093297"/>
            <a:ext cx="2119076" cy="1170284"/>
            <a:chOff x="0" y="-85725"/>
            <a:chExt cx="558111" cy="30822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58111" cy="140947"/>
            </a:xfrm>
            <a:custGeom>
              <a:avLst/>
              <a:gdLst/>
              <a:ahLst/>
              <a:cxnLst/>
              <a:rect l="l" t="t" r="r" b="b"/>
              <a:pathLst>
                <a:path w="558111" h="140947">
                  <a:moveTo>
                    <a:pt x="70474" y="0"/>
                  </a:moveTo>
                  <a:lnTo>
                    <a:pt x="487637" y="0"/>
                  </a:lnTo>
                  <a:cubicBezTo>
                    <a:pt x="506328" y="0"/>
                    <a:pt x="524253" y="7425"/>
                    <a:pt x="537469" y="20641"/>
                  </a:cubicBezTo>
                  <a:cubicBezTo>
                    <a:pt x="550686" y="33858"/>
                    <a:pt x="558111" y="51783"/>
                    <a:pt x="558111" y="70474"/>
                  </a:cubicBezTo>
                  <a:lnTo>
                    <a:pt x="558111" y="70474"/>
                  </a:lnTo>
                  <a:cubicBezTo>
                    <a:pt x="558111" y="89164"/>
                    <a:pt x="550686" y="107090"/>
                    <a:pt x="537469" y="120306"/>
                  </a:cubicBezTo>
                  <a:cubicBezTo>
                    <a:pt x="524253" y="133522"/>
                    <a:pt x="506328" y="140947"/>
                    <a:pt x="487637" y="140947"/>
                  </a:cubicBezTo>
                  <a:lnTo>
                    <a:pt x="70474" y="140947"/>
                  </a:lnTo>
                  <a:cubicBezTo>
                    <a:pt x="51783" y="140947"/>
                    <a:pt x="33858" y="133522"/>
                    <a:pt x="20641" y="120306"/>
                  </a:cubicBezTo>
                  <a:cubicBezTo>
                    <a:pt x="7425" y="107090"/>
                    <a:pt x="0" y="89164"/>
                    <a:pt x="0" y="70474"/>
                  </a:cubicBezTo>
                  <a:lnTo>
                    <a:pt x="0" y="70474"/>
                  </a:lnTo>
                  <a:cubicBezTo>
                    <a:pt x="0" y="51783"/>
                    <a:pt x="7425" y="33858"/>
                    <a:pt x="20641" y="20641"/>
                  </a:cubicBezTo>
                  <a:cubicBezTo>
                    <a:pt x="33858" y="7425"/>
                    <a:pt x="51783" y="0"/>
                    <a:pt x="70474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85725"/>
              <a:ext cx="558111" cy="3082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42"/>
                </a:lnSpc>
              </a:pPr>
              <a:r>
                <a:rPr lang="en-US" sz="1800" dirty="0">
                  <a:solidFill>
                    <a:srgbClr val="FFFFFF"/>
                  </a:solidFill>
                  <a:latin typeface="Saira Bold"/>
                </a:rPr>
                <a:t>ADVENTURE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7787510" y="3338412"/>
            <a:ext cx="2902699" cy="1056101"/>
            <a:chOff x="0" y="-85725"/>
            <a:chExt cx="764497" cy="27815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764497" cy="140947"/>
            </a:xfrm>
            <a:custGeom>
              <a:avLst/>
              <a:gdLst/>
              <a:ahLst/>
              <a:cxnLst/>
              <a:rect l="l" t="t" r="r" b="b"/>
              <a:pathLst>
                <a:path w="764497" h="140947">
                  <a:moveTo>
                    <a:pt x="70474" y="0"/>
                  </a:moveTo>
                  <a:lnTo>
                    <a:pt x="694023" y="0"/>
                  </a:lnTo>
                  <a:cubicBezTo>
                    <a:pt x="712714" y="0"/>
                    <a:pt x="730639" y="7425"/>
                    <a:pt x="743856" y="20641"/>
                  </a:cubicBezTo>
                  <a:cubicBezTo>
                    <a:pt x="757072" y="33858"/>
                    <a:pt x="764497" y="51783"/>
                    <a:pt x="764497" y="70474"/>
                  </a:cubicBezTo>
                  <a:lnTo>
                    <a:pt x="764497" y="70474"/>
                  </a:lnTo>
                  <a:cubicBezTo>
                    <a:pt x="764497" y="89164"/>
                    <a:pt x="757072" y="107090"/>
                    <a:pt x="743856" y="120306"/>
                  </a:cubicBezTo>
                  <a:cubicBezTo>
                    <a:pt x="730639" y="133522"/>
                    <a:pt x="712714" y="140947"/>
                    <a:pt x="694023" y="140947"/>
                  </a:cubicBezTo>
                  <a:lnTo>
                    <a:pt x="70474" y="140947"/>
                  </a:lnTo>
                  <a:cubicBezTo>
                    <a:pt x="51783" y="140947"/>
                    <a:pt x="33858" y="133522"/>
                    <a:pt x="20641" y="120306"/>
                  </a:cubicBezTo>
                  <a:cubicBezTo>
                    <a:pt x="7425" y="107090"/>
                    <a:pt x="0" y="89164"/>
                    <a:pt x="0" y="70474"/>
                  </a:cubicBezTo>
                  <a:lnTo>
                    <a:pt x="0" y="70474"/>
                  </a:lnTo>
                  <a:cubicBezTo>
                    <a:pt x="0" y="51783"/>
                    <a:pt x="7425" y="33858"/>
                    <a:pt x="20641" y="20641"/>
                  </a:cubicBezTo>
                  <a:cubicBezTo>
                    <a:pt x="33858" y="7425"/>
                    <a:pt x="51783" y="0"/>
                    <a:pt x="70474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85725"/>
              <a:ext cx="764497" cy="2781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42"/>
                </a:lnSpc>
              </a:pPr>
              <a:r>
                <a:rPr lang="en-US" sz="1800" dirty="0">
                  <a:solidFill>
                    <a:srgbClr val="FFFFFF"/>
                  </a:solidFill>
                  <a:latin typeface="Saira Bold"/>
                </a:rPr>
                <a:t>THÔNG  TIN TRẬN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4469618" y="5736923"/>
            <a:ext cx="2902699" cy="945494"/>
            <a:chOff x="0" y="-85725"/>
            <a:chExt cx="764497" cy="249019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764497" cy="140947"/>
            </a:xfrm>
            <a:custGeom>
              <a:avLst/>
              <a:gdLst/>
              <a:ahLst/>
              <a:cxnLst/>
              <a:rect l="l" t="t" r="r" b="b"/>
              <a:pathLst>
                <a:path w="764497" h="140947">
                  <a:moveTo>
                    <a:pt x="70474" y="0"/>
                  </a:moveTo>
                  <a:lnTo>
                    <a:pt x="694023" y="0"/>
                  </a:lnTo>
                  <a:cubicBezTo>
                    <a:pt x="712714" y="0"/>
                    <a:pt x="730639" y="7425"/>
                    <a:pt x="743856" y="20641"/>
                  </a:cubicBezTo>
                  <a:cubicBezTo>
                    <a:pt x="757072" y="33858"/>
                    <a:pt x="764497" y="51783"/>
                    <a:pt x="764497" y="70474"/>
                  </a:cubicBezTo>
                  <a:lnTo>
                    <a:pt x="764497" y="70474"/>
                  </a:lnTo>
                  <a:cubicBezTo>
                    <a:pt x="764497" y="89164"/>
                    <a:pt x="757072" y="107090"/>
                    <a:pt x="743856" y="120306"/>
                  </a:cubicBezTo>
                  <a:cubicBezTo>
                    <a:pt x="730639" y="133522"/>
                    <a:pt x="712714" y="140947"/>
                    <a:pt x="694023" y="140947"/>
                  </a:cubicBezTo>
                  <a:lnTo>
                    <a:pt x="70474" y="140947"/>
                  </a:lnTo>
                  <a:cubicBezTo>
                    <a:pt x="51783" y="140947"/>
                    <a:pt x="33858" y="133522"/>
                    <a:pt x="20641" y="120306"/>
                  </a:cubicBezTo>
                  <a:cubicBezTo>
                    <a:pt x="7425" y="107090"/>
                    <a:pt x="0" y="89164"/>
                    <a:pt x="0" y="70474"/>
                  </a:cubicBezTo>
                  <a:lnTo>
                    <a:pt x="0" y="70474"/>
                  </a:lnTo>
                  <a:cubicBezTo>
                    <a:pt x="0" y="51783"/>
                    <a:pt x="7425" y="33858"/>
                    <a:pt x="20641" y="20641"/>
                  </a:cubicBezTo>
                  <a:cubicBezTo>
                    <a:pt x="33858" y="7425"/>
                    <a:pt x="51783" y="0"/>
                    <a:pt x="70474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85725"/>
              <a:ext cx="764497" cy="2490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42"/>
                </a:lnSpc>
              </a:pPr>
              <a:r>
                <a:rPr lang="en-US" sz="1800" dirty="0">
                  <a:solidFill>
                    <a:srgbClr val="FFFFFF"/>
                  </a:solidFill>
                  <a:latin typeface="Saira Bold"/>
                </a:rPr>
                <a:t>PVE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4469618" y="6624507"/>
            <a:ext cx="2902699" cy="1153145"/>
            <a:chOff x="0" y="-85725"/>
            <a:chExt cx="764497" cy="303709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764497" cy="140947"/>
            </a:xfrm>
            <a:custGeom>
              <a:avLst/>
              <a:gdLst/>
              <a:ahLst/>
              <a:cxnLst/>
              <a:rect l="l" t="t" r="r" b="b"/>
              <a:pathLst>
                <a:path w="764497" h="140947">
                  <a:moveTo>
                    <a:pt x="70474" y="0"/>
                  </a:moveTo>
                  <a:lnTo>
                    <a:pt x="694023" y="0"/>
                  </a:lnTo>
                  <a:cubicBezTo>
                    <a:pt x="712714" y="0"/>
                    <a:pt x="730639" y="7425"/>
                    <a:pt x="743856" y="20641"/>
                  </a:cubicBezTo>
                  <a:cubicBezTo>
                    <a:pt x="757072" y="33858"/>
                    <a:pt x="764497" y="51783"/>
                    <a:pt x="764497" y="70474"/>
                  </a:cubicBezTo>
                  <a:lnTo>
                    <a:pt x="764497" y="70474"/>
                  </a:lnTo>
                  <a:cubicBezTo>
                    <a:pt x="764497" y="89164"/>
                    <a:pt x="757072" y="107090"/>
                    <a:pt x="743856" y="120306"/>
                  </a:cubicBezTo>
                  <a:cubicBezTo>
                    <a:pt x="730639" y="133522"/>
                    <a:pt x="712714" y="140947"/>
                    <a:pt x="694023" y="140947"/>
                  </a:cubicBezTo>
                  <a:lnTo>
                    <a:pt x="70474" y="140947"/>
                  </a:lnTo>
                  <a:cubicBezTo>
                    <a:pt x="51783" y="140947"/>
                    <a:pt x="33858" y="133522"/>
                    <a:pt x="20641" y="120306"/>
                  </a:cubicBezTo>
                  <a:cubicBezTo>
                    <a:pt x="7425" y="107090"/>
                    <a:pt x="0" y="89164"/>
                    <a:pt x="0" y="70474"/>
                  </a:cubicBezTo>
                  <a:lnTo>
                    <a:pt x="0" y="70474"/>
                  </a:lnTo>
                  <a:cubicBezTo>
                    <a:pt x="0" y="51783"/>
                    <a:pt x="7425" y="33858"/>
                    <a:pt x="20641" y="20641"/>
                  </a:cubicBezTo>
                  <a:cubicBezTo>
                    <a:pt x="33858" y="7425"/>
                    <a:pt x="51783" y="0"/>
                    <a:pt x="70474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85725"/>
              <a:ext cx="764497" cy="3037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42"/>
                </a:lnSpc>
              </a:pPr>
              <a:r>
                <a:rPr lang="en-US" sz="1800" dirty="0">
                  <a:solidFill>
                    <a:srgbClr val="FFFFFF"/>
                  </a:solidFill>
                  <a:latin typeface="Saira Bold"/>
                </a:rPr>
                <a:t>PVP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4486246" y="7512090"/>
            <a:ext cx="2902699" cy="1145991"/>
            <a:chOff x="0" y="-85725"/>
            <a:chExt cx="764497" cy="301825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764497" cy="140947"/>
            </a:xfrm>
            <a:custGeom>
              <a:avLst/>
              <a:gdLst/>
              <a:ahLst/>
              <a:cxnLst/>
              <a:rect l="l" t="t" r="r" b="b"/>
              <a:pathLst>
                <a:path w="764497" h="140947">
                  <a:moveTo>
                    <a:pt x="70474" y="0"/>
                  </a:moveTo>
                  <a:lnTo>
                    <a:pt x="694023" y="0"/>
                  </a:lnTo>
                  <a:cubicBezTo>
                    <a:pt x="712714" y="0"/>
                    <a:pt x="730639" y="7425"/>
                    <a:pt x="743856" y="20641"/>
                  </a:cubicBezTo>
                  <a:cubicBezTo>
                    <a:pt x="757072" y="33858"/>
                    <a:pt x="764497" y="51783"/>
                    <a:pt x="764497" y="70474"/>
                  </a:cubicBezTo>
                  <a:lnTo>
                    <a:pt x="764497" y="70474"/>
                  </a:lnTo>
                  <a:cubicBezTo>
                    <a:pt x="764497" y="89164"/>
                    <a:pt x="757072" y="107090"/>
                    <a:pt x="743856" y="120306"/>
                  </a:cubicBezTo>
                  <a:cubicBezTo>
                    <a:pt x="730639" y="133522"/>
                    <a:pt x="712714" y="140947"/>
                    <a:pt x="694023" y="140947"/>
                  </a:cubicBezTo>
                  <a:lnTo>
                    <a:pt x="70474" y="140947"/>
                  </a:lnTo>
                  <a:cubicBezTo>
                    <a:pt x="51783" y="140947"/>
                    <a:pt x="33858" y="133522"/>
                    <a:pt x="20641" y="120306"/>
                  </a:cubicBezTo>
                  <a:cubicBezTo>
                    <a:pt x="7425" y="107090"/>
                    <a:pt x="0" y="89164"/>
                    <a:pt x="0" y="70474"/>
                  </a:cubicBezTo>
                  <a:lnTo>
                    <a:pt x="0" y="70474"/>
                  </a:lnTo>
                  <a:cubicBezTo>
                    <a:pt x="0" y="51783"/>
                    <a:pt x="7425" y="33858"/>
                    <a:pt x="20641" y="20641"/>
                  </a:cubicBezTo>
                  <a:cubicBezTo>
                    <a:pt x="33858" y="7425"/>
                    <a:pt x="51783" y="0"/>
                    <a:pt x="70474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85725"/>
              <a:ext cx="764497" cy="3018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42"/>
                </a:lnSpc>
              </a:pPr>
              <a:r>
                <a:rPr lang="en-US" sz="1800" dirty="0">
                  <a:solidFill>
                    <a:srgbClr val="FFFFFF"/>
                  </a:solidFill>
                  <a:latin typeface="Saira Bold"/>
                </a:rPr>
                <a:t>NƯỚC ĐI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4486246" y="8397655"/>
            <a:ext cx="2902699" cy="1066743"/>
            <a:chOff x="0" y="-85725"/>
            <a:chExt cx="764497" cy="280953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764497" cy="140947"/>
            </a:xfrm>
            <a:custGeom>
              <a:avLst/>
              <a:gdLst/>
              <a:ahLst/>
              <a:cxnLst/>
              <a:rect l="l" t="t" r="r" b="b"/>
              <a:pathLst>
                <a:path w="764497" h="140947">
                  <a:moveTo>
                    <a:pt x="70474" y="0"/>
                  </a:moveTo>
                  <a:lnTo>
                    <a:pt x="694023" y="0"/>
                  </a:lnTo>
                  <a:cubicBezTo>
                    <a:pt x="712714" y="0"/>
                    <a:pt x="730639" y="7425"/>
                    <a:pt x="743856" y="20641"/>
                  </a:cubicBezTo>
                  <a:cubicBezTo>
                    <a:pt x="757072" y="33858"/>
                    <a:pt x="764497" y="51783"/>
                    <a:pt x="764497" y="70474"/>
                  </a:cubicBezTo>
                  <a:lnTo>
                    <a:pt x="764497" y="70474"/>
                  </a:lnTo>
                  <a:cubicBezTo>
                    <a:pt x="764497" y="89164"/>
                    <a:pt x="757072" y="107090"/>
                    <a:pt x="743856" y="120306"/>
                  </a:cubicBezTo>
                  <a:cubicBezTo>
                    <a:pt x="730639" y="133522"/>
                    <a:pt x="712714" y="140947"/>
                    <a:pt x="694023" y="140947"/>
                  </a:cubicBezTo>
                  <a:lnTo>
                    <a:pt x="70474" y="140947"/>
                  </a:lnTo>
                  <a:cubicBezTo>
                    <a:pt x="51783" y="140947"/>
                    <a:pt x="33858" y="133522"/>
                    <a:pt x="20641" y="120306"/>
                  </a:cubicBezTo>
                  <a:cubicBezTo>
                    <a:pt x="7425" y="107090"/>
                    <a:pt x="0" y="89164"/>
                    <a:pt x="0" y="70474"/>
                  </a:cubicBezTo>
                  <a:lnTo>
                    <a:pt x="0" y="70474"/>
                  </a:lnTo>
                  <a:cubicBezTo>
                    <a:pt x="0" y="51783"/>
                    <a:pt x="7425" y="33858"/>
                    <a:pt x="20641" y="20641"/>
                  </a:cubicBezTo>
                  <a:cubicBezTo>
                    <a:pt x="33858" y="7425"/>
                    <a:pt x="51783" y="0"/>
                    <a:pt x="70474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0" y="-85725"/>
              <a:ext cx="762069" cy="2809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42"/>
                </a:lnSpc>
              </a:pPr>
              <a:r>
                <a:rPr lang="en-US" sz="1800" dirty="0">
                  <a:solidFill>
                    <a:srgbClr val="FFFFFF"/>
                  </a:solidFill>
                  <a:latin typeface="Saira Bold"/>
                </a:rPr>
                <a:t>KẾT THÚC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3016881" y="2290518"/>
            <a:ext cx="2902699" cy="1119322"/>
            <a:chOff x="0" y="-85725"/>
            <a:chExt cx="764497" cy="294801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764497" cy="140947"/>
            </a:xfrm>
            <a:custGeom>
              <a:avLst/>
              <a:gdLst/>
              <a:ahLst/>
              <a:cxnLst/>
              <a:rect l="l" t="t" r="r" b="b"/>
              <a:pathLst>
                <a:path w="764497" h="140947">
                  <a:moveTo>
                    <a:pt x="70474" y="0"/>
                  </a:moveTo>
                  <a:lnTo>
                    <a:pt x="694023" y="0"/>
                  </a:lnTo>
                  <a:cubicBezTo>
                    <a:pt x="712714" y="0"/>
                    <a:pt x="730639" y="7425"/>
                    <a:pt x="743856" y="20641"/>
                  </a:cubicBezTo>
                  <a:cubicBezTo>
                    <a:pt x="757072" y="33858"/>
                    <a:pt x="764497" y="51783"/>
                    <a:pt x="764497" y="70474"/>
                  </a:cubicBezTo>
                  <a:lnTo>
                    <a:pt x="764497" y="70474"/>
                  </a:lnTo>
                  <a:cubicBezTo>
                    <a:pt x="764497" y="89164"/>
                    <a:pt x="757072" y="107090"/>
                    <a:pt x="743856" y="120306"/>
                  </a:cubicBezTo>
                  <a:cubicBezTo>
                    <a:pt x="730639" y="133522"/>
                    <a:pt x="712714" y="140947"/>
                    <a:pt x="694023" y="140947"/>
                  </a:cubicBezTo>
                  <a:lnTo>
                    <a:pt x="70474" y="140947"/>
                  </a:lnTo>
                  <a:cubicBezTo>
                    <a:pt x="51783" y="140947"/>
                    <a:pt x="33858" y="133522"/>
                    <a:pt x="20641" y="120306"/>
                  </a:cubicBezTo>
                  <a:cubicBezTo>
                    <a:pt x="7425" y="107090"/>
                    <a:pt x="0" y="89164"/>
                    <a:pt x="0" y="70474"/>
                  </a:cubicBezTo>
                  <a:lnTo>
                    <a:pt x="0" y="70474"/>
                  </a:lnTo>
                  <a:cubicBezTo>
                    <a:pt x="0" y="51783"/>
                    <a:pt x="7425" y="33858"/>
                    <a:pt x="20641" y="20641"/>
                  </a:cubicBezTo>
                  <a:cubicBezTo>
                    <a:pt x="33858" y="7425"/>
                    <a:pt x="51783" y="0"/>
                    <a:pt x="70474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0" y="-85725"/>
              <a:ext cx="758288" cy="2948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42"/>
                </a:lnSpc>
              </a:pPr>
              <a:r>
                <a:rPr lang="en-US" sz="1800" dirty="0">
                  <a:solidFill>
                    <a:srgbClr val="FFFFFF"/>
                  </a:solidFill>
                  <a:latin typeface="Saira Bold"/>
                </a:rPr>
                <a:t>NHẬP ID</a:t>
              </a: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13013428" y="3408830"/>
            <a:ext cx="2902699" cy="1150726"/>
            <a:chOff x="0" y="-85725"/>
            <a:chExt cx="764497" cy="303072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764497" cy="140947"/>
            </a:xfrm>
            <a:custGeom>
              <a:avLst/>
              <a:gdLst/>
              <a:ahLst/>
              <a:cxnLst/>
              <a:rect l="l" t="t" r="r" b="b"/>
              <a:pathLst>
                <a:path w="764497" h="140947">
                  <a:moveTo>
                    <a:pt x="70474" y="0"/>
                  </a:moveTo>
                  <a:lnTo>
                    <a:pt x="694023" y="0"/>
                  </a:lnTo>
                  <a:cubicBezTo>
                    <a:pt x="712714" y="0"/>
                    <a:pt x="730639" y="7425"/>
                    <a:pt x="743856" y="20641"/>
                  </a:cubicBezTo>
                  <a:cubicBezTo>
                    <a:pt x="757072" y="33858"/>
                    <a:pt x="764497" y="51783"/>
                    <a:pt x="764497" y="70474"/>
                  </a:cubicBezTo>
                  <a:lnTo>
                    <a:pt x="764497" y="70474"/>
                  </a:lnTo>
                  <a:cubicBezTo>
                    <a:pt x="764497" y="89164"/>
                    <a:pt x="757072" y="107090"/>
                    <a:pt x="743856" y="120306"/>
                  </a:cubicBezTo>
                  <a:cubicBezTo>
                    <a:pt x="730639" y="133522"/>
                    <a:pt x="712714" y="140947"/>
                    <a:pt x="694023" y="140947"/>
                  </a:cubicBezTo>
                  <a:lnTo>
                    <a:pt x="70474" y="140947"/>
                  </a:lnTo>
                  <a:cubicBezTo>
                    <a:pt x="51783" y="140947"/>
                    <a:pt x="33858" y="133522"/>
                    <a:pt x="20641" y="120306"/>
                  </a:cubicBezTo>
                  <a:cubicBezTo>
                    <a:pt x="7425" y="107090"/>
                    <a:pt x="0" y="89164"/>
                    <a:pt x="0" y="70474"/>
                  </a:cubicBezTo>
                  <a:lnTo>
                    <a:pt x="0" y="70474"/>
                  </a:lnTo>
                  <a:cubicBezTo>
                    <a:pt x="0" y="51783"/>
                    <a:pt x="7425" y="33858"/>
                    <a:pt x="20641" y="20641"/>
                  </a:cubicBezTo>
                  <a:cubicBezTo>
                    <a:pt x="33858" y="7425"/>
                    <a:pt x="51783" y="0"/>
                    <a:pt x="70474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31" name="TextBox 31"/>
            <p:cNvSpPr txBox="1"/>
            <p:nvPr/>
          </p:nvSpPr>
          <p:spPr>
            <a:xfrm>
              <a:off x="0" y="-85725"/>
              <a:ext cx="762302" cy="3030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42"/>
                </a:lnSpc>
              </a:pPr>
              <a:r>
                <a:rPr lang="en-US" sz="1800">
                  <a:solidFill>
                    <a:srgbClr val="FFFFFF"/>
                  </a:solidFill>
                  <a:latin typeface="Saira Bold"/>
                </a:rPr>
                <a:t>TẠO ID</a:t>
              </a:r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13025370" y="168055"/>
            <a:ext cx="2902699" cy="1132072"/>
            <a:chOff x="0" y="-85725"/>
            <a:chExt cx="764497" cy="298159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764497" cy="140947"/>
            </a:xfrm>
            <a:custGeom>
              <a:avLst/>
              <a:gdLst/>
              <a:ahLst/>
              <a:cxnLst/>
              <a:rect l="l" t="t" r="r" b="b"/>
              <a:pathLst>
                <a:path w="764497" h="140947">
                  <a:moveTo>
                    <a:pt x="70474" y="0"/>
                  </a:moveTo>
                  <a:lnTo>
                    <a:pt x="694023" y="0"/>
                  </a:lnTo>
                  <a:cubicBezTo>
                    <a:pt x="712714" y="0"/>
                    <a:pt x="730639" y="7425"/>
                    <a:pt x="743856" y="20641"/>
                  </a:cubicBezTo>
                  <a:cubicBezTo>
                    <a:pt x="757072" y="33858"/>
                    <a:pt x="764497" y="51783"/>
                    <a:pt x="764497" y="70474"/>
                  </a:cubicBezTo>
                  <a:lnTo>
                    <a:pt x="764497" y="70474"/>
                  </a:lnTo>
                  <a:cubicBezTo>
                    <a:pt x="764497" y="89164"/>
                    <a:pt x="757072" y="107090"/>
                    <a:pt x="743856" y="120306"/>
                  </a:cubicBezTo>
                  <a:cubicBezTo>
                    <a:pt x="730639" y="133522"/>
                    <a:pt x="712714" y="140947"/>
                    <a:pt x="694023" y="140947"/>
                  </a:cubicBezTo>
                  <a:lnTo>
                    <a:pt x="70474" y="140947"/>
                  </a:lnTo>
                  <a:cubicBezTo>
                    <a:pt x="51783" y="140947"/>
                    <a:pt x="33858" y="133522"/>
                    <a:pt x="20641" y="120306"/>
                  </a:cubicBezTo>
                  <a:cubicBezTo>
                    <a:pt x="7425" y="107090"/>
                    <a:pt x="0" y="89164"/>
                    <a:pt x="0" y="70474"/>
                  </a:cubicBezTo>
                  <a:lnTo>
                    <a:pt x="0" y="70474"/>
                  </a:lnTo>
                  <a:cubicBezTo>
                    <a:pt x="0" y="51783"/>
                    <a:pt x="7425" y="33858"/>
                    <a:pt x="20641" y="20641"/>
                  </a:cubicBezTo>
                  <a:cubicBezTo>
                    <a:pt x="33858" y="7425"/>
                    <a:pt x="51783" y="0"/>
                    <a:pt x="70474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34" name="TextBox 34"/>
            <p:cNvSpPr txBox="1"/>
            <p:nvPr/>
          </p:nvSpPr>
          <p:spPr>
            <a:xfrm>
              <a:off x="0" y="-85725"/>
              <a:ext cx="764456" cy="2981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42"/>
                </a:lnSpc>
              </a:pPr>
              <a:r>
                <a:rPr lang="en-US" sz="1800" dirty="0">
                  <a:solidFill>
                    <a:srgbClr val="FFFFFF"/>
                  </a:solidFill>
                  <a:latin typeface="Saira Bold"/>
                </a:rPr>
                <a:t>TUỲ CHỈNH MAP</a:t>
              </a:r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13029138" y="5736923"/>
            <a:ext cx="2902699" cy="1340145"/>
            <a:chOff x="0" y="-85725"/>
            <a:chExt cx="764497" cy="352960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764497" cy="140947"/>
            </a:xfrm>
            <a:custGeom>
              <a:avLst/>
              <a:gdLst/>
              <a:ahLst/>
              <a:cxnLst/>
              <a:rect l="l" t="t" r="r" b="b"/>
              <a:pathLst>
                <a:path w="764497" h="140947">
                  <a:moveTo>
                    <a:pt x="70474" y="0"/>
                  </a:moveTo>
                  <a:lnTo>
                    <a:pt x="694023" y="0"/>
                  </a:lnTo>
                  <a:cubicBezTo>
                    <a:pt x="712714" y="0"/>
                    <a:pt x="730639" y="7425"/>
                    <a:pt x="743856" y="20641"/>
                  </a:cubicBezTo>
                  <a:cubicBezTo>
                    <a:pt x="757072" y="33858"/>
                    <a:pt x="764497" y="51783"/>
                    <a:pt x="764497" y="70474"/>
                  </a:cubicBezTo>
                  <a:lnTo>
                    <a:pt x="764497" y="70474"/>
                  </a:lnTo>
                  <a:cubicBezTo>
                    <a:pt x="764497" y="89164"/>
                    <a:pt x="757072" y="107090"/>
                    <a:pt x="743856" y="120306"/>
                  </a:cubicBezTo>
                  <a:cubicBezTo>
                    <a:pt x="730639" y="133522"/>
                    <a:pt x="712714" y="140947"/>
                    <a:pt x="694023" y="140947"/>
                  </a:cubicBezTo>
                  <a:lnTo>
                    <a:pt x="70474" y="140947"/>
                  </a:lnTo>
                  <a:cubicBezTo>
                    <a:pt x="51783" y="140947"/>
                    <a:pt x="33858" y="133522"/>
                    <a:pt x="20641" y="120306"/>
                  </a:cubicBezTo>
                  <a:cubicBezTo>
                    <a:pt x="7425" y="107090"/>
                    <a:pt x="0" y="89164"/>
                    <a:pt x="0" y="70474"/>
                  </a:cubicBezTo>
                  <a:lnTo>
                    <a:pt x="0" y="70474"/>
                  </a:lnTo>
                  <a:cubicBezTo>
                    <a:pt x="0" y="51783"/>
                    <a:pt x="7425" y="33858"/>
                    <a:pt x="20641" y="20641"/>
                  </a:cubicBezTo>
                  <a:cubicBezTo>
                    <a:pt x="33858" y="7425"/>
                    <a:pt x="51783" y="0"/>
                    <a:pt x="70474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37" name="TextBox 37"/>
            <p:cNvSpPr txBox="1"/>
            <p:nvPr/>
          </p:nvSpPr>
          <p:spPr>
            <a:xfrm>
              <a:off x="0" y="-85725"/>
              <a:ext cx="763464" cy="3529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42"/>
                </a:lnSpc>
              </a:pPr>
              <a:r>
                <a:rPr lang="en-US" sz="1800" dirty="0">
                  <a:solidFill>
                    <a:srgbClr val="FFFFFF"/>
                  </a:solidFill>
                  <a:latin typeface="Saira Bold"/>
                </a:rPr>
                <a:t>GAME MODE</a:t>
              </a:r>
            </a:p>
          </p:txBody>
        </p:sp>
      </p:grpSp>
      <p:sp>
        <p:nvSpPr>
          <p:cNvPr id="38" name="AutoShape 38"/>
          <p:cNvSpPr/>
          <p:nvPr/>
        </p:nvSpPr>
        <p:spPr>
          <a:xfrm flipV="1">
            <a:off x="3111318" y="3931478"/>
            <a:ext cx="4676192" cy="1381348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9" name="AutoShape 39"/>
          <p:cNvSpPr/>
          <p:nvPr/>
        </p:nvSpPr>
        <p:spPr>
          <a:xfrm>
            <a:off x="3111318" y="5312826"/>
            <a:ext cx="1358300" cy="1017163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0" name="AutoShape 40"/>
          <p:cNvSpPr/>
          <p:nvPr/>
        </p:nvSpPr>
        <p:spPr>
          <a:xfrm flipV="1">
            <a:off x="3111318" y="2883584"/>
            <a:ext cx="1358300" cy="2429242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1" name="AutoShape 41"/>
          <p:cNvSpPr/>
          <p:nvPr/>
        </p:nvSpPr>
        <p:spPr>
          <a:xfrm>
            <a:off x="3111318" y="5312826"/>
            <a:ext cx="1358300" cy="1904747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2" name="AutoShape 42"/>
          <p:cNvSpPr/>
          <p:nvPr/>
        </p:nvSpPr>
        <p:spPr>
          <a:xfrm>
            <a:off x="2231408" y="6119144"/>
            <a:ext cx="2254838" cy="1986012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3" name="AutoShape 43"/>
          <p:cNvSpPr/>
          <p:nvPr/>
        </p:nvSpPr>
        <p:spPr>
          <a:xfrm>
            <a:off x="2231408" y="6119144"/>
            <a:ext cx="2254838" cy="2871577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4" name="AutoShape 44"/>
          <p:cNvSpPr/>
          <p:nvPr/>
        </p:nvSpPr>
        <p:spPr>
          <a:xfrm flipH="1">
            <a:off x="10890283" y="2883584"/>
            <a:ext cx="2126599" cy="780315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45" name="AutoShape 45"/>
          <p:cNvSpPr/>
          <p:nvPr/>
        </p:nvSpPr>
        <p:spPr>
          <a:xfrm flipH="1" flipV="1">
            <a:off x="10883720" y="3931478"/>
            <a:ext cx="2141496" cy="1737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46" name="AutoShape 46"/>
          <p:cNvSpPr/>
          <p:nvPr/>
        </p:nvSpPr>
        <p:spPr>
          <a:xfrm flipH="1">
            <a:off x="5920968" y="1953942"/>
            <a:ext cx="1458758" cy="662062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47" name="AutoShape 47"/>
          <p:cNvSpPr/>
          <p:nvPr/>
        </p:nvSpPr>
        <p:spPr>
          <a:xfrm>
            <a:off x="4469618" y="1936392"/>
            <a:ext cx="1451349" cy="679613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48" name="AutoShape 48"/>
          <p:cNvSpPr/>
          <p:nvPr/>
        </p:nvSpPr>
        <p:spPr>
          <a:xfrm flipH="1">
            <a:off x="8439264" y="761121"/>
            <a:ext cx="4586106" cy="925242"/>
          </a:xfrm>
          <a:prstGeom prst="line">
            <a:avLst/>
          </a:prstGeom>
          <a:ln w="38100" cap="flat">
            <a:solidFill>
              <a:srgbClr val="000000"/>
            </a:solidFill>
            <a:prstDash val="sysDash"/>
            <a:headEnd type="none" w="sm" len="sm"/>
            <a:tailEnd type="triangle" w="lg" len="med"/>
          </a:ln>
        </p:spPr>
      </p:sp>
      <p:grpSp>
        <p:nvGrpSpPr>
          <p:cNvPr id="49" name="Group 49"/>
          <p:cNvGrpSpPr/>
          <p:nvPr/>
        </p:nvGrpSpPr>
        <p:grpSpPr>
          <a:xfrm>
            <a:off x="9607435" y="703212"/>
            <a:ext cx="2552570" cy="1160600"/>
            <a:chOff x="0" y="-85725"/>
            <a:chExt cx="672282" cy="305672"/>
          </a:xfrm>
        </p:grpSpPr>
        <p:sp>
          <p:nvSpPr>
            <p:cNvPr id="50" name="Freeform 50"/>
            <p:cNvSpPr/>
            <p:nvPr/>
          </p:nvSpPr>
          <p:spPr>
            <a:xfrm>
              <a:off x="0" y="0"/>
              <a:ext cx="672282" cy="125472"/>
            </a:xfrm>
            <a:custGeom>
              <a:avLst/>
              <a:gdLst/>
              <a:ahLst/>
              <a:cxnLst/>
              <a:rect l="l" t="t" r="r" b="b"/>
              <a:pathLst>
                <a:path w="672282" h="125472">
                  <a:moveTo>
                    <a:pt x="62736" y="0"/>
                  </a:moveTo>
                  <a:lnTo>
                    <a:pt x="609546" y="0"/>
                  </a:lnTo>
                  <a:cubicBezTo>
                    <a:pt x="644194" y="0"/>
                    <a:pt x="672282" y="28088"/>
                    <a:pt x="672282" y="62736"/>
                  </a:cubicBezTo>
                  <a:lnTo>
                    <a:pt x="672282" y="62736"/>
                  </a:lnTo>
                  <a:cubicBezTo>
                    <a:pt x="672282" y="79375"/>
                    <a:pt x="665672" y="95332"/>
                    <a:pt x="653907" y="107097"/>
                  </a:cubicBezTo>
                  <a:cubicBezTo>
                    <a:pt x="642141" y="118863"/>
                    <a:pt x="626184" y="125472"/>
                    <a:pt x="609546" y="125472"/>
                  </a:cubicBezTo>
                  <a:lnTo>
                    <a:pt x="62736" y="125472"/>
                  </a:lnTo>
                  <a:cubicBezTo>
                    <a:pt x="46097" y="125472"/>
                    <a:pt x="30140" y="118863"/>
                    <a:pt x="18375" y="107097"/>
                  </a:cubicBezTo>
                  <a:cubicBezTo>
                    <a:pt x="6610" y="95332"/>
                    <a:pt x="0" y="79375"/>
                    <a:pt x="0" y="62736"/>
                  </a:cubicBezTo>
                  <a:lnTo>
                    <a:pt x="0" y="62736"/>
                  </a:lnTo>
                  <a:cubicBezTo>
                    <a:pt x="0" y="46097"/>
                    <a:pt x="6610" y="30140"/>
                    <a:pt x="18375" y="18375"/>
                  </a:cubicBezTo>
                  <a:cubicBezTo>
                    <a:pt x="30140" y="6610"/>
                    <a:pt x="46097" y="0"/>
                    <a:pt x="62736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51" name="TextBox 51"/>
            <p:cNvSpPr txBox="1"/>
            <p:nvPr/>
          </p:nvSpPr>
          <p:spPr>
            <a:xfrm>
              <a:off x="0" y="-85725"/>
              <a:ext cx="672282" cy="3056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42"/>
                </a:lnSpc>
              </a:pPr>
              <a:r>
                <a:rPr lang="en-US" sz="1800" dirty="0">
                  <a:solidFill>
                    <a:srgbClr val="FFFFFF"/>
                  </a:solidFill>
                  <a:latin typeface="Saira Bold"/>
                </a:rPr>
                <a:t>&lt;&lt; EXTEND &gt;&gt;</a:t>
              </a:r>
            </a:p>
          </p:txBody>
        </p:sp>
      </p:grpSp>
      <p:sp>
        <p:nvSpPr>
          <p:cNvPr id="52" name="AutoShape 52"/>
          <p:cNvSpPr/>
          <p:nvPr/>
        </p:nvSpPr>
        <p:spPr>
          <a:xfrm flipH="1" flipV="1">
            <a:off x="7372317" y="6329989"/>
            <a:ext cx="5656820" cy="0"/>
          </a:xfrm>
          <a:prstGeom prst="line">
            <a:avLst/>
          </a:prstGeom>
          <a:ln w="38100" cap="flat">
            <a:solidFill>
              <a:srgbClr val="000000"/>
            </a:solidFill>
            <a:prstDash val="sysDash"/>
            <a:headEnd type="none" w="sm" len="sm"/>
            <a:tailEnd type="triangle" w="lg" len="med"/>
          </a:ln>
        </p:spPr>
      </p:sp>
      <p:grpSp>
        <p:nvGrpSpPr>
          <p:cNvPr id="53" name="Group 53"/>
          <p:cNvGrpSpPr/>
          <p:nvPr/>
        </p:nvGrpSpPr>
        <p:grpSpPr>
          <a:xfrm>
            <a:off x="8734392" y="5793656"/>
            <a:ext cx="2552570" cy="1053209"/>
            <a:chOff x="0" y="-85725"/>
            <a:chExt cx="672282" cy="277388"/>
          </a:xfrm>
        </p:grpSpPr>
        <p:sp>
          <p:nvSpPr>
            <p:cNvPr id="54" name="Freeform 54"/>
            <p:cNvSpPr/>
            <p:nvPr/>
          </p:nvSpPr>
          <p:spPr>
            <a:xfrm>
              <a:off x="0" y="0"/>
              <a:ext cx="672282" cy="125472"/>
            </a:xfrm>
            <a:custGeom>
              <a:avLst/>
              <a:gdLst/>
              <a:ahLst/>
              <a:cxnLst/>
              <a:rect l="l" t="t" r="r" b="b"/>
              <a:pathLst>
                <a:path w="672282" h="125472">
                  <a:moveTo>
                    <a:pt x="62736" y="0"/>
                  </a:moveTo>
                  <a:lnTo>
                    <a:pt x="609546" y="0"/>
                  </a:lnTo>
                  <a:cubicBezTo>
                    <a:pt x="644194" y="0"/>
                    <a:pt x="672282" y="28088"/>
                    <a:pt x="672282" y="62736"/>
                  </a:cubicBezTo>
                  <a:lnTo>
                    <a:pt x="672282" y="62736"/>
                  </a:lnTo>
                  <a:cubicBezTo>
                    <a:pt x="672282" y="79375"/>
                    <a:pt x="665672" y="95332"/>
                    <a:pt x="653907" y="107097"/>
                  </a:cubicBezTo>
                  <a:cubicBezTo>
                    <a:pt x="642141" y="118863"/>
                    <a:pt x="626184" y="125472"/>
                    <a:pt x="609546" y="125472"/>
                  </a:cubicBezTo>
                  <a:lnTo>
                    <a:pt x="62736" y="125472"/>
                  </a:lnTo>
                  <a:cubicBezTo>
                    <a:pt x="46097" y="125472"/>
                    <a:pt x="30140" y="118863"/>
                    <a:pt x="18375" y="107097"/>
                  </a:cubicBezTo>
                  <a:cubicBezTo>
                    <a:pt x="6610" y="95332"/>
                    <a:pt x="0" y="79375"/>
                    <a:pt x="0" y="62736"/>
                  </a:cubicBezTo>
                  <a:lnTo>
                    <a:pt x="0" y="62736"/>
                  </a:lnTo>
                  <a:cubicBezTo>
                    <a:pt x="0" y="46097"/>
                    <a:pt x="6610" y="30140"/>
                    <a:pt x="18375" y="18375"/>
                  </a:cubicBezTo>
                  <a:cubicBezTo>
                    <a:pt x="30140" y="6610"/>
                    <a:pt x="46097" y="0"/>
                    <a:pt x="62736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55" name="TextBox 55"/>
            <p:cNvSpPr txBox="1"/>
            <p:nvPr/>
          </p:nvSpPr>
          <p:spPr>
            <a:xfrm>
              <a:off x="0" y="-85725"/>
              <a:ext cx="672282" cy="2773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42"/>
                </a:lnSpc>
              </a:pPr>
              <a:r>
                <a:rPr lang="en-US" sz="1800" dirty="0">
                  <a:solidFill>
                    <a:srgbClr val="FFFFFF"/>
                  </a:solidFill>
                  <a:latin typeface="Saira Bold"/>
                </a:rPr>
                <a:t>&lt;&lt; INCLUDE &gt;&gt;</a:t>
              </a:r>
            </a:p>
          </p:txBody>
        </p:sp>
      </p:grpSp>
      <p:grpSp>
        <p:nvGrpSpPr>
          <p:cNvPr id="56" name="Group 56"/>
          <p:cNvGrpSpPr/>
          <p:nvPr/>
        </p:nvGrpSpPr>
        <p:grpSpPr>
          <a:xfrm>
            <a:off x="10363200" y="7197566"/>
            <a:ext cx="6977311" cy="1733460"/>
            <a:chOff x="0" y="-171715"/>
            <a:chExt cx="9303082" cy="2311280"/>
          </a:xfrm>
        </p:grpSpPr>
        <p:sp>
          <p:nvSpPr>
            <p:cNvPr id="57" name="Freeform 57"/>
            <p:cNvSpPr/>
            <p:nvPr/>
          </p:nvSpPr>
          <p:spPr>
            <a:xfrm>
              <a:off x="7268141" y="1595961"/>
              <a:ext cx="2003009" cy="543604"/>
            </a:xfrm>
            <a:custGeom>
              <a:avLst/>
              <a:gdLst/>
              <a:ahLst/>
              <a:cxnLst/>
              <a:rect l="l" t="t" r="r" b="b"/>
              <a:pathLst>
                <a:path w="2003009" h="543604">
                  <a:moveTo>
                    <a:pt x="0" y="0"/>
                  </a:moveTo>
                  <a:lnTo>
                    <a:pt x="2003009" y="0"/>
                  </a:lnTo>
                  <a:lnTo>
                    <a:pt x="2003009" y="543604"/>
                  </a:lnTo>
                  <a:lnTo>
                    <a:pt x="0" y="5436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8" name="TextBox 58"/>
            <p:cNvSpPr txBox="1"/>
            <p:nvPr/>
          </p:nvSpPr>
          <p:spPr>
            <a:xfrm>
              <a:off x="0" y="-171715"/>
              <a:ext cx="9303082" cy="17308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171"/>
                </a:lnSpc>
              </a:pPr>
              <a:r>
                <a:rPr lang="en-US" sz="9757" dirty="0">
                  <a:solidFill>
                    <a:srgbClr val="FAFDFC"/>
                  </a:solidFill>
                  <a:latin typeface="Nunito Bold"/>
                </a:rPr>
                <a:t>USE CASE</a:t>
              </a:r>
            </a:p>
          </p:txBody>
        </p:sp>
      </p:grpSp>
      <p:grpSp>
        <p:nvGrpSpPr>
          <p:cNvPr id="59" name="Group 59"/>
          <p:cNvGrpSpPr/>
          <p:nvPr/>
        </p:nvGrpSpPr>
        <p:grpSpPr>
          <a:xfrm>
            <a:off x="4501229" y="9285238"/>
            <a:ext cx="2902699" cy="1129399"/>
            <a:chOff x="0" y="-85725"/>
            <a:chExt cx="764497" cy="297455"/>
          </a:xfrm>
        </p:grpSpPr>
        <p:sp>
          <p:nvSpPr>
            <p:cNvPr id="60" name="Freeform 60"/>
            <p:cNvSpPr/>
            <p:nvPr/>
          </p:nvSpPr>
          <p:spPr>
            <a:xfrm>
              <a:off x="0" y="0"/>
              <a:ext cx="764497" cy="140947"/>
            </a:xfrm>
            <a:custGeom>
              <a:avLst/>
              <a:gdLst/>
              <a:ahLst/>
              <a:cxnLst/>
              <a:rect l="l" t="t" r="r" b="b"/>
              <a:pathLst>
                <a:path w="764497" h="140947">
                  <a:moveTo>
                    <a:pt x="70474" y="0"/>
                  </a:moveTo>
                  <a:lnTo>
                    <a:pt x="694023" y="0"/>
                  </a:lnTo>
                  <a:cubicBezTo>
                    <a:pt x="712714" y="0"/>
                    <a:pt x="730639" y="7425"/>
                    <a:pt x="743856" y="20641"/>
                  </a:cubicBezTo>
                  <a:cubicBezTo>
                    <a:pt x="757072" y="33858"/>
                    <a:pt x="764497" y="51783"/>
                    <a:pt x="764497" y="70474"/>
                  </a:cubicBezTo>
                  <a:lnTo>
                    <a:pt x="764497" y="70474"/>
                  </a:lnTo>
                  <a:cubicBezTo>
                    <a:pt x="764497" y="89164"/>
                    <a:pt x="757072" y="107090"/>
                    <a:pt x="743856" y="120306"/>
                  </a:cubicBezTo>
                  <a:cubicBezTo>
                    <a:pt x="730639" y="133522"/>
                    <a:pt x="712714" y="140947"/>
                    <a:pt x="694023" y="140947"/>
                  </a:cubicBezTo>
                  <a:lnTo>
                    <a:pt x="70474" y="140947"/>
                  </a:lnTo>
                  <a:cubicBezTo>
                    <a:pt x="51783" y="140947"/>
                    <a:pt x="33858" y="133522"/>
                    <a:pt x="20641" y="120306"/>
                  </a:cubicBezTo>
                  <a:cubicBezTo>
                    <a:pt x="7425" y="107090"/>
                    <a:pt x="0" y="89164"/>
                    <a:pt x="0" y="70474"/>
                  </a:cubicBezTo>
                  <a:lnTo>
                    <a:pt x="0" y="70474"/>
                  </a:lnTo>
                  <a:cubicBezTo>
                    <a:pt x="0" y="51783"/>
                    <a:pt x="7425" y="33858"/>
                    <a:pt x="20641" y="20641"/>
                  </a:cubicBezTo>
                  <a:cubicBezTo>
                    <a:pt x="33858" y="7425"/>
                    <a:pt x="51783" y="0"/>
                    <a:pt x="70474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61" name="TextBox 61"/>
            <p:cNvSpPr txBox="1"/>
            <p:nvPr/>
          </p:nvSpPr>
          <p:spPr>
            <a:xfrm>
              <a:off x="0" y="-85725"/>
              <a:ext cx="760551" cy="2974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42"/>
                </a:lnSpc>
              </a:pPr>
              <a:r>
                <a:rPr lang="en-US" sz="1800" dirty="0">
                  <a:solidFill>
                    <a:srgbClr val="FFFFFF"/>
                  </a:solidFill>
                  <a:latin typeface="Saira Bold"/>
                </a:rPr>
                <a:t>SETTING</a:t>
              </a:r>
            </a:p>
          </p:txBody>
        </p:sp>
      </p:grpSp>
      <p:sp>
        <p:nvSpPr>
          <p:cNvPr id="62" name="AutoShape 62"/>
          <p:cNvSpPr/>
          <p:nvPr/>
        </p:nvSpPr>
        <p:spPr>
          <a:xfrm>
            <a:off x="2231408" y="6119144"/>
            <a:ext cx="2269821" cy="375916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3" name="Freeform 63"/>
          <p:cNvSpPr/>
          <p:nvPr/>
        </p:nvSpPr>
        <p:spPr>
          <a:xfrm>
            <a:off x="345293" y="3582258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4" name="Freeform 64"/>
          <p:cNvSpPr/>
          <p:nvPr/>
        </p:nvSpPr>
        <p:spPr>
          <a:xfrm>
            <a:off x="158469" y="3370352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5" name="Freeform 65"/>
          <p:cNvSpPr/>
          <p:nvPr/>
        </p:nvSpPr>
        <p:spPr>
          <a:xfrm>
            <a:off x="1351498" y="4506509"/>
            <a:ext cx="1759820" cy="1612635"/>
          </a:xfrm>
          <a:custGeom>
            <a:avLst/>
            <a:gdLst/>
            <a:ahLst/>
            <a:cxnLst/>
            <a:rect l="l" t="t" r="r" b="b"/>
            <a:pathLst>
              <a:path w="1759820" h="1612635">
                <a:moveTo>
                  <a:pt x="0" y="0"/>
                </a:moveTo>
                <a:lnTo>
                  <a:pt x="1759820" y="0"/>
                </a:lnTo>
                <a:lnTo>
                  <a:pt x="1759820" y="1612635"/>
                </a:lnTo>
                <a:lnTo>
                  <a:pt x="0" y="161263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6" name="TextBox 66"/>
          <p:cNvSpPr txBox="1"/>
          <p:nvPr/>
        </p:nvSpPr>
        <p:spPr>
          <a:xfrm>
            <a:off x="1565682" y="6331875"/>
            <a:ext cx="1298836" cy="2983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56"/>
              </a:lnSpc>
            </a:pPr>
            <a:r>
              <a:rPr lang="en-US" sz="2400">
                <a:solidFill>
                  <a:srgbClr val="3D397B"/>
                </a:solidFill>
                <a:latin typeface="Nunito Bold Bold"/>
              </a:rPr>
              <a:t>PLAYER</a:t>
            </a:r>
          </a:p>
        </p:txBody>
      </p:sp>
      <p:grpSp>
        <p:nvGrpSpPr>
          <p:cNvPr id="67" name="Group 67"/>
          <p:cNvGrpSpPr/>
          <p:nvPr/>
        </p:nvGrpSpPr>
        <p:grpSpPr>
          <a:xfrm>
            <a:off x="8559328" y="8384609"/>
            <a:ext cx="2902699" cy="1078373"/>
            <a:chOff x="0" y="-85725"/>
            <a:chExt cx="764497" cy="284016"/>
          </a:xfrm>
        </p:grpSpPr>
        <p:sp>
          <p:nvSpPr>
            <p:cNvPr id="68" name="Freeform 68"/>
            <p:cNvSpPr/>
            <p:nvPr/>
          </p:nvSpPr>
          <p:spPr>
            <a:xfrm>
              <a:off x="0" y="0"/>
              <a:ext cx="764497" cy="140947"/>
            </a:xfrm>
            <a:custGeom>
              <a:avLst/>
              <a:gdLst/>
              <a:ahLst/>
              <a:cxnLst/>
              <a:rect l="l" t="t" r="r" b="b"/>
              <a:pathLst>
                <a:path w="764497" h="140947">
                  <a:moveTo>
                    <a:pt x="70474" y="0"/>
                  </a:moveTo>
                  <a:lnTo>
                    <a:pt x="694023" y="0"/>
                  </a:lnTo>
                  <a:cubicBezTo>
                    <a:pt x="712714" y="0"/>
                    <a:pt x="730639" y="7425"/>
                    <a:pt x="743856" y="20641"/>
                  </a:cubicBezTo>
                  <a:cubicBezTo>
                    <a:pt x="757072" y="33858"/>
                    <a:pt x="764497" y="51783"/>
                    <a:pt x="764497" y="70474"/>
                  </a:cubicBezTo>
                  <a:lnTo>
                    <a:pt x="764497" y="70474"/>
                  </a:lnTo>
                  <a:cubicBezTo>
                    <a:pt x="764497" y="89164"/>
                    <a:pt x="757072" y="107090"/>
                    <a:pt x="743856" y="120306"/>
                  </a:cubicBezTo>
                  <a:cubicBezTo>
                    <a:pt x="730639" y="133522"/>
                    <a:pt x="712714" y="140947"/>
                    <a:pt x="694023" y="140947"/>
                  </a:cubicBezTo>
                  <a:lnTo>
                    <a:pt x="70474" y="140947"/>
                  </a:lnTo>
                  <a:cubicBezTo>
                    <a:pt x="51783" y="140947"/>
                    <a:pt x="33858" y="133522"/>
                    <a:pt x="20641" y="120306"/>
                  </a:cubicBezTo>
                  <a:cubicBezTo>
                    <a:pt x="7425" y="107090"/>
                    <a:pt x="0" y="89164"/>
                    <a:pt x="0" y="70474"/>
                  </a:cubicBezTo>
                  <a:lnTo>
                    <a:pt x="0" y="70474"/>
                  </a:lnTo>
                  <a:cubicBezTo>
                    <a:pt x="0" y="51783"/>
                    <a:pt x="7425" y="33858"/>
                    <a:pt x="20641" y="20641"/>
                  </a:cubicBezTo>
                  <a:cubicBezTo>
                    <a:pt x="33858" y="7425"/>
                    <a:pt x="51783" y="0"/>
                    <a:pt x="70474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69" name="TextBox 69"/>
            <p:cNvSpPr txBox="1"/>
            <p:nvPr/>
          </p:nvSpPr>
          <p:spPr>
            <a:xfrm>
              <a:off x="0" y="-85725"/>
              <a:ext cx="764497" cy="2840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42"/>
                </a:lnSpc>
              </a:pPr>
              <a:r>
                <a:rPr lang="en-US" sz="1800" dirty="0">
                  <a:solidFill>
                    <a:srgbClr val="FFFFFF"/>
                  </a:solidFill>
                  <a:latin typeface="Saira Bold"/>
                </a:rPr>
                <a:t>SOUND</a:t>
              </a:r>
            </a:p>
          </p:txBody>
        </p:sp>
      </p:grpSp>
      <p:grpSp>
        <p:nvGrpSpPr>
          <p:cNvPr id="70" name="Group 70"/>
          <p:cNvGrpSpPr/>
          <p:nvPr/>
        </p:nvGrpSpPr>
        <p:grpSpPr>
          <a:xfrm>
            <a:off x="8568590" y="9285238"/>
            <a:ext cx="2902699" cy="1194994"/>
            <a:chOff x="0" y="-85725"/>
            <a:chExt cx="764497" cy="314731"/>
          </a:xfrm>
        </p:grpSpPr>
        <p:sp>
          <p:nvSpPr>
            <p:cNvPr id="71" name="Freeform 71"/>
            <p:cNvSpPr/>
            <p:nvPr/>
          </p:nvSpPr>
          <p:spPr>
            <a:xfrm>
              <a:off x="0" y="0"/>
              <a:ext cx="764497" cy="140947"/>
            </a:xfrm>
            <a:custGeom>
              <a:avLst/>
              <a:gdLst/>
              <a:ahLst/>
              <a:cxnLst/>
              <a:rect l="l" t="t" r="r" b="b"/>
              <a:pathLst>
                <a:path w="764497" h="140947">
                  <a:moveTo>
                    <a:pt x="70474" y="0"/>
                  </a:moveTo>
                  <a:lnTo>
                    <a:pt x="694023" y="0"/>
                  </a:lnTo>
                  <a:cubicBezTo>
                    <a:pt x="712714" y="0"/>
                    <a:pt x="730639" y="7425"/>
                    <a:pt x="743856" y="20641"/>
                  </a:cubicBezTo>
                  <a:cubicBezTo>
                    <a:pt x="757072" y="33858"/>
                    <a:pt x="764497" y="51783"/>
                    <a:pt x="764497" y="70474"/>
                  </a:cubicBezTo>
                  <a:lnTo>
                    <a:pt x="764497" y="70474"/>
                  </a:lnTo>
                  <a:cubicBezTo>
                    <a:pt x="764497" y="89164"/>
                    <a:pt x="757072" y="107090"/>
                    <a:pt x="743856" y="120306"/>
                  </a:cubicBezTo>
                  <a:cubicBezTo>
                    <a:pt x="730639" y="133522"/>
                    <a:pt x="712714" y="140947"/>
                    <a:pt x="694023" y="140947"/>
                  </a:cubicBezTo>
                  <a:lnTo>
                    <a:pt x="70474" y="140947"/>
                  </a:lnTo>
                  <a:cubicBezTo>
                    <a:pt x="51783" y="140947"/>
                    <a:pt x="33858" y="133522"/>
                    <a:pt x="20641" y="120306"/>
                  </a:cubicBezTo>
                  <a:cubicBezTo>
                    <a:pt x="7425" y="107090"/>
                    <a:pt x="0" y="89164"/>
                    <a:pt x="0" y="70474"/>
                  </a:cubicBezTo>
                  <a:lnTo>
                    <a:pt x="0" y="70474"/>
                  </a:lnTo>
                  <a:cubicBezTo>
                    <a:pt x="0" y="51783"/>
                    <a:pt x="7425" y="33858"/>
                    <a:pt x="20641" y="20641"/>
                  </a:cubicBezTo>
                  <a:cubicBezTo>
                    <a:pt x="33858" y="7425"/>
                    <a:pt x="51783" y="0"/>
                    <a:pt x="70474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72" name="TextBox 72"/>
            <p:cNvSpPr txBox="1"/>
            <p:nvPr/>
          </p:nvSpPr>
          <p:spPr>
            <a:xfrm>
              <a:off x="0" y="-85725"/>
              <a:ext cx="762058" cy="3147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42"/>
                </a:lnSpc>
              </a:pPr>
              <a:r>
                <a:rPr lang="en-US" sz="1800" dirty="0">
                  <a:solidFill>
                    <a:srgbClr val="FFFFFF"/>
                  </a:solidFill>
                  <a:latin typeface="Saira Bold"/>
                </a:rPr>
                <a:t>MUSSIC</a:t>
              </a:r>
            </a:p>
          </p:txBody>
        </p:sp>
      </p:grpSp>
      <p:sp>
        <p:nvSpPr>
          <p:cNvPr id="73" name="AutoShape 73"/>
          <p:cNvSpPr/>
          <p:nvPr/>
        </p:nvSpPr>
        <p:spPr>
          <a:xfrm flipH="1">
            <a:off x="7403928" y="8977675"/>
            <a:ext cx="1155400" cy="642896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74" name="AutoShape 74"/>
          <p:cNvSpPr/>
          <p:nvPr/>
        </p:nvSpPr>
        <p:spPr>
          <a:xfrm flipH="1">
            <a:off x="7403928" y="9878304"/>
            <a:ext cx="1164663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A4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625263" y="0"/>
            <a:ext cx="8662737" cy="10287000"/>
          </a:xfrm>
          <a:custGeom>
            <a:avLst/>
            <a:gdLst/>
            <a:ahLst/>
            <a:cxnLst/>
            <a:rect l="l" t="t" r="r" b="b"/>
            <a:pathLst>
              <a:path w="8662737" h="10287000">
                <a:moveTo>
                  <a:pt x="0" y="0"/>
                </a:moveTo>
                <a:lnTo>
                  <a:pt x="8662737" y="0"/>
                </a:lnTo>
                <a:lnTo>
                  <a:pt x="8662737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306546" y="5143500"/>
            <a:ext cx="4804968" cy="4114800"/>
          </a:xfrm>
          <a:custGeom>
            <a:avLst/>
            <a:gdLst/>
            <a:ahLst/>
            <a:cxnLst/>
            <a:rect l="l" t="t" r="r" b="b"/>
            <a:pathLst>
              <a:path w="4804968" h="4114800">
                <a:moveTo>
                  <a:pt x="0" y="0"/>
                </a:moveTo>
                <a:lnTo>
                  <a:pt x="4804968" y="0"/>
                </a:lnTo>
                <a:lnTo>
                  <a:pt x="480496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9768417" y="5551170"/>
            <a:ext cx="501813" cy="343916"/>
            <a:chOff x="0" y="0"/>
            <a:chExt cx="132165" cy="90579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32165" cy="90579"/>
            </a:xfrm>
            <a:custGeom>
              <a:avLst/>
              <a:gdLst/>
              <a:ahLst/>
              <a:cxnLst/>
              <a:rect l="l" t="t" r="r" b="b"/>
              <a:pathLst>
                <a:path w="132165" h="90579">
                  <a:moveTo>
                    <a:pt x="0" y="0"/>
                  </a:moveTo>
                  <a:lnTo>
                    <a:pt x="132165" y="0"/>
                  </a:lnTo>
                  <a:lnTo>
                    <a:pt x="132165" y="90579"/>
                  </a:lnTo>
                  <a:lnTo>
                    <a:pt x="0" y="90579"/>
                  </a:lnTo>
                  <a:close/>
                </a:path>
              </a:pathLst>
            </a:custGeom>
            <a:solidFill>
              <a:srgbClr val="FAFDFC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95250"/>
              <a:ext cx="812800" cy="9080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66"/>
                </a:lnSpc>
              </a:pPr>
              <a:r>
                <a:rPr lang="en-US" sz="1400">
                  <a:solidFill>
                    <a:srgbClr val="000000"/>
                  </a:solidFill>
                  <a:latin typeface="Times New Roman"/>
                </a:rPr>
                <a:t>NO</a:t>
              </a:r>
            </a:p>
          </p:txBody>
        </p:sp>
      </p:grpSp>
      <p:sp>
        <p:nvSpPr>
          <p:cNvPr id="7" name="TextBox 7"/>
          <p:cNvSpPr txBox="1"/>
          <p:nvPr/>
        </p:nvSpPr>
        <p:spPr>
          <a:xfrm rot="-306123">
            <a:off x="488712" y="648696"/>
            <a:ext cx="9062360" cy="20680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896"/>
              </a:lnSpc>
            </a:pPr>
            <a:r>
              <a:rPr lang="en-US" sz="8400">
                <a:solidFill>
                  <a:srgbClr val="004AAD"/>
                </a:solidFill>
                <a:latin typeface="Nunito Bold"/>
              </a:rPr>
              <a:t>LUỒNG CỦA SIGN IN, SIGN UP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A4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163256" y="0"/>
            <a:ext cx="10124744" cy="10287000"/>
          </a:xfrm>
          <a:custGeom>
            <a:avLst/>
            <a:gdLst/>
            <a:ahLst/>
            <a:cxnLst/>
            <a:rect l="l" t="t" r="r" b="b"/>
            <a:pathLst>
              <a:path w="10124744" h="10287000">
                <a:moveTo>
                  <a:pt x="0" y="0"/>
                </a:moveTo>
                <a:lnTo>
                  <a:pt x="10124744" y="0"/>
                </a:lnTo>
                <a:lnTo>
                  <a:pt x="1012474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966808" y="4770055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 rot="-369517">
            <a:off x="435107" y="760814"/>
            <a:ext cx="7200106" cy="20680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896"/>
              </a:lnSpc>
            </a:pPr>
            <a:r>
              <a:rPr lang="en-US" sz="8400">
                <a:solidFill>
                  <a:srgbClr val="004AAD"/>
                </a:solidFill>
                <a:latin typeface="Nunito Bold"/>
              </a:rPr>
              <a:t>LUỒNG CỦA NGƯỜI DÙNG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A4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111550" y="115843"/>
            <a:ext cx="2238323" cy="824076"/>
            <a:chOff x="-55779" y="0"/>
            <a:chExt cx="1720023" cy="633256"/>
          </a:xfrm>
        </p:grpSpPr>
        <p:sp>
          <p:nvSpPr>
            <p:cNvPr id="3" name="Freeform 3"/>
            <p:cNvSpPr/>
            <p:nvPr/>
          </p:nvSpPr>
          <p:spPr>
            <a:xfrm>
              <a:off x="-55779" y="0"/>
              <a:ext cx="1720023" cy="633256"/>
            </a:xfrm>
            <a:custGeom>
              <a:avLst/>
              <a:gdLst/>
              <a:ahLst/>
              <a:cxnLst/>
              <a:rect l="l" t="t" r="r" b="b"/>
              <a:pathLst>
                <a:path w="316586" h="643751">
                  <a:moveTo>
                    <a:pt x="158293" y="0"/>
                  </a:moveTo>
                  <a:cubicBezTo>
                    <a:pt x="258113" y="76943"/>
                    <a:pt x="316586" y="195843"/>
                    <a:pt x="316586" y="321876"/>
                  </a:cubicBezTo>
                  <a:cubicBezTo>
                    <a:pt x="316586" y="447908"/>
                    <a:pt x="258113" y="566808"/>
                    <a:pt x="158293" y="643751"/>
                  </a:cubicBezTo>
                  <a:cubicBezTo>
                    <a:pt x="58473" y="566808"/>
                    <a:pt x="0" y="447908"/>
                    <a:pt x="0" y="321876"/>
                  </a:cubicBezTo>
                  <a:cubicBezTo>
                    <a:pt x="0" y="195843"/>
                    <a:pt x="58473" y="76943"/>
                    <a:pt x="158293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9525"/>
              <a:ext cx="1478711" cy="5967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96"/>
                </a:lnSpc>
              </a:pPr>
              <a:r>
                <a:rPr lang="en-US" sz="1299" dirty="0">
                  <a:solidFill>
                    <a:srgbClr val="FFFFFF"/>
                  </a:solidFill>
                  <a:latin typeface="Asap SemiBold"/>
                </a:rPr>
                <a:t>BẮT ĐẦU</a:t>
              </a:r>
            </a:p>
            <a:p>
              <a:pPr algn="ctr">
                <a:lnSpc>
                  <a:spcPts val="2196"/>
                </a:lnSpc>
              </a:pPr>
              <a:r>
                <a:rPr lang="en-US" sz="1299" dirty="0">
                  <a:solidFill>
                    <a:srgbClr val="FFFFFF"/>
                  </a:solidFill>
                  <a:latin typeface="Asap SemiBold"/>
                </a:rPr>
                <a:t>CLASSIC PVP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7923384" y="1246337"/>
            <a:ext cx="2544963" cy="1087538"/>
            <a:chOff x="0" y="0"/>
            <a:chExt cx="812800" cy="34733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347333"/>
            </a:xfrm>
            <a:custGeom>
              <a:avLst/>
              <a:gdLst/>
              <a:ahLst/>
              <a:cxnLst/>
              <a:rect l="l" t="t" r="r" b="b"/>
              <a:pathLst>
                <a:path w="812800" h="347333">
                  <a:moveTo>
                    <a:pt x="406400" y="0"/>
                  </a:moveTo>
                  <a:lnTo>
                    <a:pt x="812800" y="173667"/>
                  </a:lnTo>
                  <a:lnTo>
                    <a:pt x="406400" y="347333"/>
                  </a:lnTo>
                  <a:lnTo>
                    <a:pt x="0" y="173667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139700" y="73025"/>
              <a:ext cx="533400" cy="2587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96"/>
                </a:lnSpc>
              </a:pPr>
              <a:r>
                <a:rPr lang="en-US" sz="1299" dirty="0">
                  <a:solidFill>
                    <a:srgbClr val="FFFFFF"/>
                  </a:solidFill>
                  <a:latin typeface="Asap SemiBold"/>
                </a:rPr>
                <a:t>QUYẾT ĐỊNH AI ĐI TRƯỚC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8111551" y="2420382"/>
            <a:ext cx="2166858" cy="1375037"/>
            <a:chOff x="0" y="-66675"/>
            <a:chExt cx="692042" cy="43915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92042" cy="351724"/>
            </a:xfrm>
            <a:custGeom>
              <a:avLst/>
              <a:gdLst/>
              <a:ahLst/>
              <a:cxnLst/>
              <a:rect l="l" t="t" r="r" b="b"/>
              <a:pathLst>
                <a:path w="692042" h="351724">
                  <a:moveTo>
                    <a:pt x="0" y="0"/>
                  </a:moveTo>
                  <a:lnTo>
                    <a:pt x="692042" y="0"/>
                  </a:lnTo>
                  <a:lnTo>
                    <a:pt x="692042" y="351724"/>
                  </a:lnTo>
                  <a:lnTo>
                    <a:pt x="0" y="351724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66675"/>
              <a:ext cx="669426" cy="4391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96"/>
                </a:lnSpc>
              </a:pPr>
              <a:r>
                <a:rPr lang="en-US" sz="1299" dirty="0">
                  <a:solidFill>
                    <a:srgbClr val="FFFFFF"/>
                  </a:solidFill>
                  <a:latin typeface="Asap SemiBold"/>
                </a:rPr>
                <a:t>THAY PHIÊN NHAU ĐI</a:t>
              </a:r>
            </a:p>
            <a:p>
              <a:pPr algn="ctr">
                <a:lnSpc>
                  <a:spcPts val="2196"/>
                </a:lnSpc>
              </a:pPr>
              <a:r>
                <a:rPr lang="en-US" sz="1299" dirty="0">
                  <a:solidFill>
                    <a:srgbClr val="FFFFFF"/>
                  </a:solidFill>
                  <a:latin typeface="Asap SemiBold"/>
                </a:rPr>
                <a:t>NGƯỜI CHƠI 1 LÀ X</a:t>
              </a:r>
            </a:p>
            <a:p>
              <a:pPr algn="ctr">
                <a:lnSpc>
                  <a:spcPts val="2196"/>
                </a:lnSpc>
              </a:pPr>
              <a:r>
                <a:rPr lang="en-US" sz="1299" dirty="0">
                  <a:solidFill>
                    <a:srgbClr val="FFFFFF"/>
                  </a:solidFill>
                  <a:latin typeface="Asap SemiBold"/>
                </a:rPr>
                <a:t>THÌ NGƯỜI CHƠI 2 LÀ O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8112437" y="3815301"/>
            <a:ext cx="2166858" cy="1377551"/>
            <a:chOff x="0" y="-66675"/>
            <a:chExt cx="692042" cy="439956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92042" cy="351724"/>
            </a:xfrm>
            <a:custGeom>
              <a:avLst/>
              <a:gdLst/>
              <a:ahLst/>
              <a:cxnLst/>
              <a:rect l="l" t="t" r="r" b="b"/>
              <a:pathLst>
                <a:path w="692042" h="351724">
                  <a:moveTo>
                    <a:pt x="0" y="0"/>
                  </a:moveTo>
                  <a:lnTo>
                    <a:pt x="692042" y="0"/>
                  </a:lnTo>
                  <a:lnTo>
                    <a:pt x="692042" y="351724"/>
                  </a:lnTo>
                  <a:lnTo>
                    <a:pt x="0" y="351724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66675"/>
              <a:ext cx="691476" cy="4399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96"/>
                </a:lnSpc>
              </a:pPr>
              <a:r>
                <a:rPr lang="en-US" sz="1299" dirty="0">
                  <a:solidFill>
                    <a:srgbClr val="FFFFFF"/>
                  </a:solidFill>
                  <a:latin typeface="Asap SemiBold"/>
                </a:rPr>
                <a:t>KẾT QUẢ ĐƯỢC XÁC ĐỊNH SAU 9 NƯỚC ĐI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8111551" y="5212734"/>
            <a:ext cx="2185908" cy="1494514"/>
            <a:chOff x="0" y="-66675"/>
            <a:chExt cx="698126" cy="477311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92042" cy="351724"/>
            </a:xfrm>
            <a:custGeom>
              <a:avLst/>
              <a:gdLst/>
              <a:ahLst/>
              <a:cxnLst/>
              <a:rect l="l" t="t" r="r" b="b"/>
              <a:pathLst>
                <a:path w="692042" h="351724">
                  <a:moveTo>
                    <a:pt x="0" y="0"/>
                  </a:moveTo>
                  <a:lnTo>
                    <a:pt x="692042" y="0"/>
                  </a:lnTo>
                  <a:lnTo>
                    <a:pt x="692042" y="351724"/>
                  </a:lnTo>
                  <a:lnTo>
                    <a:pt x="0" y="351724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66675"/>
              <a:ext cx="698126" cy="4773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96"/>
                </a:lnSpc>
              </a:pPr>
              <a:r>
                <a:rPr lang="en-US" sz="1299" dirty="0">
                  <a:solidFill>
                    <a:srgbClr val="FFFFFF"/>
                  </a:solidFill>
                  <a:latin typeface="Asap SemiBold"/>
                </a:rPr>
                <a:t>HÒA</a:t>
              </a:r>
            </a:p>
          </p:txBody>
        </p:sp>
      </p:grpSp>
      <p:sp>
        <p:nvSpPr>
          <p:cNvPr id="17" name="Freeform 17"/>
          <p:cNvSpPr/>
          <p:nvPr/>
        </p:nvSpPr>
        <p:spPr>
          <a:xfrm flipH="1">
            <a:off x="557530" y="4024125"/>
            <a:ext cx="4454258" cy="2694826"/>
          </a:xfrm>
          <a:custGeom>
            <a:avLst/>
            <a:gdLst/>
            <a:ahLst/>
            <a:cxnLst/>
            <a:rect l="l" t="t" r="r" b="b"/>
            <a:pathLst>
              <a:path w="4454258" h="2694826">
                <a:moveTo>
                  <a:pt x="4454258" y="0"/>
                </a:moveTo>
                <a:lnTo>
                  <a:pt x="0" y="0"/>
                </a:lnTo>
                <a:lnTo>
                  <a:pt x="0" y="2694826"/>
                </a:lnTo>
                <a:lnTo>
                  <a:pt x="4454258" y="2694826"/>
                </a:lnTo>
                <a:lnTo>
                  <a:pt x="445425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8" name="Group 18"/>
          <p:cNvGrpSpPr/>
          <p:nvPr/>
        </p:nvGrpSpPr>
        <p:grpSpPr>
          <a:xfrm>
            <a:off x="5378259" y="5212734"/>
            <a:ext cx="2166858" cy="1480461"/>
            <a:chOff x="0" y="-66675"/>
            <a:chExt cx="692042" cy="472823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692042" cy="351724"/>
            </a:xfrm>
            <a:custGeom>
              <a:avLst/>
              <a:gdLst/>
              <a:ahLst/>
              <a:cxnLst/>
              <a:rect l="l" t="t" r="r" b="b"/>
              <a:pathLst>
                <a:path w="692042" h="351724">
                  <a:moveTo>
                    <a:pt x="0" y="0"/>
                  </a:moveTo>
                  <a:lnTo>
                    <a:pt x="692042" y="0"/>
                  </a:lnTo>
                  <a:lnTo>
                    <a:pt x="692042" y="351724"/>
                  </a:lnTo>
                  <a:lnTo>
                    <a:pt x="0" y="351724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66675"/>
              <a:ext cx="692042" cy="4728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96"/>
                </a:lnSpc>
              </a:pPr>
              <a:r>
                <a:rPr lang="en-US" sz="1299" dirty="0">
                  <a:solidFill>
                    <a:srgbClr val="FFFFFF"/>
                  </a:solidFill>
                  <a:latin typeface="Asap SemiBold"/>
                </a:rPr>
                <a:t>NGƯỜI CHƠI 1 THẮNG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0817197" y="5211098"/>
            <a:ext cx="2166858" cy="1607838"/>
            <a:chOff x="0" y="-66675"/>
            <a:chExt cx="692042" cy="513504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92042" cy="351724"/>
            </a:xfrm>
            <a:custGeom>
              <a:avLst/>
              <a:gdLst/>
              <a:ahLst/>
              <a:cxnLst/>
              <a:rect l="l" t="t" r="r" b="b"/>
              <a:pathLst>
                <a:path w="692042" h="351724">
                  <a:moveTo>
                    <a:pt x="0" y="0"/>
                  </a:moveTo>
                  <a:lnTo>
                    <a:pt x="692042" y="0"/>
                  </a:lnTo>
                  <a:lnTo>
                    <a:pt x="692042" y="351724"/>
                  </a:lnTo>
                  <a:lnTo>
                    <a:pt x="0" y="351724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66675"/>
              <a:ext cx="692042" cy="5135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96"/>
                </a:lnSpc>
              </a:pPr>
              <a:r>
                <a:rPr lang="en-US" sz="1299" dirty="0">
                  <a:solidFill>
                    <a:srgbClr val="FFFFFF"/>
                  </a:solidFill>
                  <a:latin typeface="Asap SemiBold"/>
                </a:rPr>
                <a:t>NGƯỜI CHƠI 2 THẮNG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7923384" y="6818935"/>
            <a:ext cx="2544963" cy="1554566"/>
            <a:chOff x="0" y="0"/>
            <a:chExt cx="812800" cy="496491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496491"/>
            </a:xfrm>
            <a:custGeom>
              <a:avLst/>
              <a:gdLst/>
              <a:ahLst/>
              <a:cxnLst/>
              <a:rect l="l" t="t" r="r" b="b"/>
              <a:pathLst>
                <a:path w="812800" h="496491">
                  <a:moveTo>
                    <a:pt x="406400" y="0"/>
                  </a:moveTo>
                  <a:lnTo>
                    <a:pt x="812800" y="248245"/>
                  </a:lnTo>
                  <a:lnTo>
                    <a:pt x="406400" y="496491"/>
                  </a:lnTo>
                  <a:lnTo>
                    <a:pt x="0" y="24824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139700" y="73025"/>
              <a:ext cx="533400" cy="3504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96"/>
                </a:lnSpc>
              </a:pPr>
              <a:r>
                <a:rPr lang="en-US" sz="1299" dirty="0">
                  <a:solidFill>
                    <a:srgbClr val="FFFFFF"/>
                  </a:solidFill>
                  <a:latin typeface="Asap SemiBold"/>
                </a:rPr>
                <a:t>LƯU THÔNG TIN TRẬN ĐẤU VÀO CACHE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7923384" y="8669648"/>
            <a:ext cx="2544963" cy="1554566"/>
            <a:chOff x="0" y="0"/>
            <a:chExt cx="812800" cy="496491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812800" cy="496491"/>
            </a:xfrm>
            <a:custGeom>
              <a:avLst/>
              <a:gdLst/>
              <a:ahLst/>
              <a:cxnLst/>
              <a:rect l="l" t="t" r="r" b="b"/>
              <a:pathLst>
                <a:path w="812800" h="496491">
                  <a:moveTo>
                    <a:pt x="406400" y="0"/>
                  </a:moveTo>
                  <a:lnTo>
                    <a:pt x="812800" y="248245"/>
                  </a:lnTo>
                  <a:lnTo>
                    <a:pt x="406400" y="496491"/>
                  </a:lnTo>
                  <a:lnTo>
                    <a:pt x="0" y="24824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139700" y="73025"/>
              <a:ext cx="533400" cy="3732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96"/>
                </a:lnSpc>
              </a:pPr>
              <a:r>
                <a:rPr lang="en-US" sz="1299" dirty="0">
                  <a:solidFill>
                    <a:srgbClr val="FFFFFF"/>
                  </a:solidFill>
                  <a:latin typeface="Asap SemiBold"/>
                </a:rPr>
                <a:t>CHỌN KẾT THÚC HOẶC BẮT ĐẦU GAME MỚI</a:t>
              </a:r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3213351" y="8668592"/>
            <a:ext cx="2166858" cy="1555621"/>
            <a:chOff x="0" y="-66675"/>
            <a:chExt cx="692042" cy="496827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692042" cy="351724"/>
            </a:xfrm>
            <a:custGeom>
              <a:avLst/>
              <a:gdLst/>
              <a:ahLst/>
              <a:cxnLst/>
              <a:rect l="l" t="t" r="r" b="b"/>
              <a:pathLst>
                <a:path w="692042" h="351724">
                  <a:moveTo>
                    <a:pt x="0" y="0"/>
                  </a:moveTo>
                  <a:lnTo>
                    <a:pt x="692042" y="0"/>
                  </a:lnTo>
                  <a:lnTo>
                    <a:pt x="692042" y="351724"/>
                  </a:lnTo>
                  <a:lnTo>
                    <a:pt x="0" y="351724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32" name="TextBox 32"/>
            <p:cNvSpPr txBox="1"/>
            <p:nvPr/>
          </p:nvSpPr>
          <p:spPr>
            <a:xfrm>
              <a:off x="0" y="-66675"/>
              <a:ext cx="691419" cy="496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96"/>
                </a:lnSpc>
              </a:pPr>
              <a:r>
                <a:rPr lang="en-US" sz="1299" dirty="0">
                  <a:solidFill>
                    <a:srgbClr val="FFFFFF"/>
                  </a:solidFill>
                  <a:latin typeface="Asap SemiBold"/>
                </a:rPr>
                <a:t>KẾT THÚC GAME</a:t>
              </a:r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13011807" y="8706570"/>
            <a:ext cx="2166858" cy="1580428"/>
            <a:chOff x="0" y="-66675"/>
            <a:chExt cx="692042" cy="504750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692042" cy="351724"/>
            </a:xfrm>
            <a:custGeom>
              <a:avLst/>
              <a:gdLst/>
              <a:ahLst/>
              <a:cxnLst/>
              <a:rect l="l" t="t" r="r" b="b"/>
              <a:pathLst>
                <a:path w="692042" h="351724">
                  <a:moveTo>
                    <a:pt x="0" y="0"/>
                  </a:moveTo>
                  <a:lnTo>
                    <a:pt x="692042" y="0"/>
                  </a:lnTo>
                  <a:lnTo>
                    <a:pt x="692042" y="351724"/>
                  </a:lnTo>
                  <a:lnTo>
                    <a:pt x="0" y="351724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35" name="TextBox 35"/>
            <p:cNvSpPr txBox="1"/>
            <p:nvPr/>
          </p:nvSpPr>
          <p:spPr>
            <a:xfrm>
              <a:off x="0" y="-66675"/>
              <a:ext cx="692042" cy="5047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96"/>
                </a:lnSpc>
              </a:pPr>
              <a:r>
                <a:rPr lang="en-US" sz="1299" dirty="0">
                  <a:solidFill>
                    <a:srgbClr val="FFFFFF"/>
                  </a:solidFill>
                  <a:latin typeface="Asap SemiBold"/>
                </a:rPr>
                <a:t>GAME MỚI</a:t>
              </a:r>
            </a:p>
          </p:txBody>
        </p:sp>
      </p:grpSp>
      <p:sp>
        <p:nvSpPr>
          <p:cNvPr id="36" name="AutoShape 36"/>
          <p:cNvSpPr/>
          <p:nvPr/>
        </p:nvSpPr>
        <p:spPr>
          <a:xfrm flipH="1">
            <a:off x="9195866" y="953577"/>
            <a:ext cx="0" cy="29276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37" name="AutoShape 37"/>
          <p:cNvSpPr/>
          <p:nvPr/>
        </p:nvSpPr>
        <p:spPr>
          <a:xfrm flipH="1">
            <a:off x="9194980" y="2333874"/>
            <a:ext cx="886" cy="295275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38" name="AutoShape 38"/>
          <p:cNvSpPr/>
          <p:nvPr/>
        </p:nvSpPr>
        <p:spPr>
          <a:xfrm>
            <a:off x="9194980" y="3730436"/>
            <a:ext cx="886" cy="293632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39" name="AutoShape 39"/>
          <p:cNvSpPr/>
          <p:nvPr/>
        </p:nvSpPr>
        <p:spPr>
          <a:xfrm>
            <a:off x="9195801" y="5126176"/>
            <a:ext cx="886" cy="293632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40" name="AutoShape 40"/>
          <p:cNvSpPr/>
          <p:nvPr/>
        </p:nvSpPr>
        <p:spPr>
          <a:xfrm>
            <a:off x="9194980" y="6522788"/>
            <a:ext cx="886" cy="296147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41" name="AutoShape 41"/>
          <p:cNvSpPr/>
          <p:nvPr/>
        </p:nvSpPr>
        <p:spPr>
          <a:xfrm>
            <a:off x="9195866" y="8373501"/>
            <a:ext cx="0" cy="296147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42" name="AutoShape 42"/>
          <p:cNvSpPr/>
          <p:nvPr/>
        </p:nvSpPr>
        <p:spPr>
          <a:xfrm flipH="1" flipV="1">
            <a:off x="5380209" y="9428002"/>
            <a:ext cx="2543175" cy="18928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43" name="AutoShape 43"/>
          <p:cNvSpPr/>
          <p:nvPr/>
        </p:nvSpPr>
        <p:spPr>
          <a:xfrm>
            <a:off x="6461688" y="4574711"/>
            <a:ext cx="1650749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4" name="AutoShape 44"/>
          <p:cNvSpPr/>
          <p:nvPr/>
        </p:nvSpPr>
        <p:spPr>
          <a:xfrm>
            <a:off x="10277522" y="4612811"/>
            <a:ext cx="1650749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5" name="AutoShape 45"/>
          <p:cNvSpPr/>
          <p:nvPr/>
        </p:nvSpPr>
        <p:spPr>
          <a:xfrm flipH="1">
            <a:off x="6461688" y="4574711"/>
            <a:ext cx="0" cy="84679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46" name="AutoShape 46"/>
          <p:cNvSpPr/>
          <p:nvPr/>
        </p:nvSpPr>
        <p:spPr>
          <a:xfrm>
            <a:off x="11900626" y="4593761"/>
            <a:ext cx="0" cy="826104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47" name="AutoShape 47"/>
          <p:cNvSpPr/>
          <p:nvPr/>
        </p:nvSpPr>
        <p:spPr>
          <a:xfrm>
            <a:off x="6461688" y="6522788"/>
            <a:ext cx="0" cy="107343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8" name="AutoShape 48"/>
          <p:cNvSpPr/>
          <p:nvPr/>
        </p:nvSpPr>
        <p:spPr>
          <a:xfrm>
            <a:off x="6480738" y="7596218"/>
            <a:ext cx="1442646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49" name="AutoShape 49"/>
          <p:cNvSpPr/>
          <p:nvPr/>
        </p:nvSpPr>
        <p:spPr>
          <a:xfrm flipH="1">
            <a:off x="11900626" y="6521152"/>
            <a:ext cx="0" cy="1094116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0" name="AutoShape 50"/>
          <p:cNvSpPr/>
          <p:nvPr/>
        </p:nvSpPr>
        <p:spPr>
          <a:xfrm flipH="1" flipV="1">
            <a:off x="10468347" y="7596218"/>
            <a:ext cx="1413229" cy="1905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51" name="AutoShape 51"/>
          <p:cNvSpPr/>
          <p:nvPr/>
        </p:nvSpPr>
        <p:spPr>
          <a:xfrm>
            <a:off x="10468347" y="9446931"/>
            <a:ext cx="2543459" cy="19049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52" name="Freeform 52"/>
          <p:cNvSpPr/>
          <p:nvPr/>
        </p:nvSpPr>
        <p:spPr>
          <a:xfrm>
            <a:off x="13766388" y="3681556"/>
            <a:ext cx="4074211" cy="2887597"/>
          </a:xfrm>
          <a:custGeom>
            <a:avLst/>
            <a:gdLst/>
            <a:ahLst/>
            <a:cxnLst/>
            <a:rect l="l" t="t" r="r" b="b"/>
            <a:pathLst>
              <a:path w="4074211" h="2887597">
                <a:moveTo>
                  <a:pt x="0" y="0"/>
                </a:moveTo>
                <a:lnTo>
                  <a:pt x="4074211" y="0"/>
                </a:lnTo>
                <a:lnTo>
                  <a:pt x="4074211" y="2887597"/>
                </a:lnTo>
                <a:lnTo>
                  <a:pt x="0" y="28875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3" name="AutoShape 53"/>
          <p:cNvSpPr/>
          <p:nvPr/>
        </p:nvSpPr>
        <p:spPr>
          <a:xfrm>
            <a:off x="14095236" y="534710"/>
            <a:ext cx="0" cy="8380627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4" name="AutoShape 54"/>
          <p:cNvSpPr/>
          <p:nvPr/>
        </p:nvSpPr>
        <p:spPr>
          <a:xfrm flipH="1" flipV="1">
            <a:off x="10207595" y="534710"/>
            <a:ext cx="3906691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C89116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43057">
            <a:off x="2037137" y="2651811"/>
            <a:ext cx="4860819" cy="874863"/>
            <a:chOff x="0" y="0"/>
            <a:chExt cx="1175433" cy="21155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75433" cy="211557"/>
            </a:xfrm>
            <a:custGeom>
              <a:avLst/>
              <a:gdLst/>
              <a:ahLst/>
              <a:cxnLst/>
              <a:rect l="l" t="t" r="r" b="b"/>
              <a:pathLst>
                <a:path w="1175433" h="211557">
                  <a:moveTo>
                    <a:pt x="33447" y="0"/>
                  </a:moveTo>
                  <a:lnTo>
                    <a:pt x="1141986" y="0"/>
                  </a:lnTo>
                  <a:cubicBezTo>
                    <a:pt x="1160458" y="0"/>
                    <a:pt x="1175433" y="14975"/>
                    <a:pt x="1175433" y="33447"/>
                  </a:cubicBezTo>
                  <a:lnTo>
                    <a:pt x="1175433" y="178110"/>
                  </a:lnTo>
                  <a:cubicBezTo>
                    <a:pt x="1175433" y="196583"/>
                    <a:pt x="1160458" y="211557"/>
                    <a:pt x="1141986" y="211557"/>
                  </a:cubicBezTo>
                  <a:lnTo>
                    <a:pt x="33447" y="211557"/>
                  </a:lnTo>
                  <a:cubicBezTo>
                    <a:pt x="14975" y="211557"/>
                    <a:pt x="0" y="196583"/>
                    <a:pt x="0" y="178110"/>
                  </a:cubicBezTo>
                  <a:lnTo>
                    <a:pt x="0" y="33447"/>
                  </a:lnTo>
                  <a:cubicBezTo>
                    <a:pt x="0" y="14975"/>
                    <a:pt x="14975" y="0"/>
                    <a:pt x="33447" y="0"/>
                  </a:cubicBezTo>
                  <a:close/>
                </a:path>
              </a:pathLst>
            </a:custGeom>
            <a:solidFill>
              <a:srgbClr val="F6A429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2600283" y="3776566"/>
            <a:ext cx="14199002" cy="43274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68"/>
              </a:lnSpc>
            </a:pPr>
            <a:r>
              <a:rPr lang="en-US" sz="15764">
                <a:solidFill>
                  <a:srgbClr val="FFFFFF"/>
                </a:solidFill>
                <a:latin typeface="Saira Bold"/>
              </a:rPr>
              <a:t>HIỆN THỰC</a:t>
            </a:r>
          </a:p>
          <a:p>
            <a:pPr algn="ctr">
              <a:lnSpc>
                <a:spcPts val="16868"/>
              </a:lnSpc>
            </a:pPr>
            <a:r>
              <a:rPr lang="en-US" sz="15764">
                <a:solidFill>
                  <a:srgbClr val="FFFFFF"/>
                </a:solidFill>
                <a:latin typeface="Saira Bold"/>
              </a:rPr>
              <a:t>HỆ THỐNG</a:t>
            </a:r>
          </a:p>
        </p:txBody>
      </p:sp>
      <p:sp>
        <p:nvSpPr>
          <p:cNvPr id="6" name="TextBox 6"/>
          <p:cNvSpPr txBox="1"/>
          <p:nvPr/>
        </p:nvSpPr>
        <p:spPr>
          <a:xfrm rot="-43057">
            <a:off x="2679808" y="2515035"/>
            <a:ext cx="3575476" cy="891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78"/>
              </a:lnSpc>
            </a:pPr>
            <a:r>
              <a:rPr lang="en-US" sz="4184">
                <a:solidFill>
                  <a:srgbClr val="20252F"/>
                </a:solidFill>
                <a:latin typeface="Bungee"/>
              </a:rPr>
              <a:t>pHẦN 3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C89116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00758" y="2529699"/>
            <a:ext cx="8496631" cy="5062607"/>
          </a:xfrm>
          <a:custGeom>
            <a:avLst/>
            <a:gdLst/>
            <a:ahLst/>
            <a:cxnLst/>
            <a:rect l="l" t="t" r="r" b="b"/>
            <a:pathLst>
              <a:path w="8496631" h="5062607">
                <a:moveTo>
                  <a:pt x="0" y="0"/>
                </a:moveTo>
                <a:lnTo>
                  <a:pt x="8496631" y="0"/>
                </a:lnTo>
                <a:lnTo>
                  <a:pt x="8496631" y="5062607"/>
                </a:lnTo>
                <a:lnTo>
                  <a:pt x="0" y="50626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321043" y="2529699"/>
            <a:ext cx="8496631" cy="5062607"/>
          </a:xfrm>
          <a:custGeom>
            <a:avLst/>
            <a:gdLst/>
            <a:ahLst/>
            <a:cxnLst/>
            <a:rect l="l" t="t" r="r" b="b"/>
            <a:pathLst>
              <a:path w="8496631" h="5062607">
                <a:moveTo>
                  <a:pt x="0" y="0"/>
                </a:moveTo>
                <a:lnTo>
                  <a:pt x="8496630" y="0"/>
                </a:lnTo>
                <a:lnTo>
                  <a:pt x="8496630" y="5062607"/>
                </a:lnTo>
                <a:lnTo>
                  <a:pt x="0" y="50626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28700" y="485646"/>
            <a:ext cx="9501358" cy="6390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07"/>
              </a:lnSpc>
              <a:spcBef>
                <a:spcPct val="0"/>
              </a:spcBef>
            </a:pPr>
            <a:r>
              <a:rPr lang="en-US" sz="3199">
                <a:solidFill>
                  <a:srgbClr val="FAFDFC"/>
                </a:solidFill>
                <a:latin typeface="Nunito Bold"/>
              </a:rPr>
              <a:t>I. XÁC THỰC TÀI KHOẢN QUẢN LÝ NGƯỜI CHƠI: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997715" y="7690295"/>
            <a:ext cx="1502718" cy="6390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07"/>
              </a:lnSpc>
              <a:spcBef>
                <a:spcPct val="0"/>
              </a:spcBef>
            </a:pPr>
            <a:r>
              <a:rPr lang="en-US" sz="3199">
                <a:solidFill>
                  <a:srgbClr val="FAFDFC"/>
                </a:solidFill>
                <a:latin typeface="Nunito Bold"/>
              </a:rPr>
              <a:t>SIGN IN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2744850" y="7690295"/>
            <a:ext cx="1649016" cy="6390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07"/>
              </a:lnSpc>
              <a:spcBef>
                <a:spcPct val="0"/>
              </a:spcBef>
            </a:pPr>
            <a:r>
              <a:rPr lang="en-US" sz="3199">
                <a:solidFill>
                  <a:srgbClr val="FAFDFC"/>
                </a:solidFill>
                <a:latin typeface="Nunito Bold"/>
              </a:rPr>
              <a:t>SIGN UP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5926" b="5926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0" y="0"/>
            <a:ext cx="2954832" cy="2954832"/>
            <a:chOff x="0" y="0"/>
            <a:chExt cx="1913890" cy="191389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F6A429">
                <a:alpha val="84706"/>
              </a:srgbClr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2954832" y="2954832"/>
            <a:ext cx="15333168" cy="4108844"/>
            <a:chOff x="0" y="0"/>
            <a:chExt cx="7996310" cy="214277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7996310" cy="2142779"/>
            </a:xfrm>
            <a:custGeom>
              <a:avLst/>
              <a:gdLst/>
              <a:ahLst/>
              <a:cxnLst/>
              <a:rect l="l" t="t" r="r" b="b"/>
              <a:pathLst>
                <a:path w="7996310" h="2142779">
                  <a:moveTo>
                    <a:pt x="0" y="0"/>
                  </a:moveTo>
                  <a:lnTo>
                    <a:pt x="7996310" y="0"/>
                  </a:lnTo>
                  <a:lnTo>
                    <a:pt x="7996310" y="2142779"/>
                  </a:lnTo>
                  <a:lnTo>
                    <a:pt x="0" y="2142779"/>
                  </a:lnTo>
                  <a:close/>
                </a:path>
              </a:pathLst>
            </a:custGeom>
            <a:solidFill>
              <a:srgbClr val="20252F">
                <a:alpha val="84706"/>
              </a:srgbClr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6051188" y="489548"/>
            <a:ext cx="6119113" cy="1324535"/>
            <a:chOff x="0" y="0"/>
            <a:chExt cx="9899254" cy="214277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9899255" cy="2142779"/>
            </a:xfrm>
            <a:custGeom>
              <a:avLst/>
              <a:gdLst/>
              <a:ahLst/>
              <a:cxnLst/>
              <a:rect l="l" t="t" r="r" b="b"/>
              <a:pathLst>
                <a:path w="9899255" h="2142779">
                  <a:moveTo>
                    <a:pt x="0" y="0"/>
                  </a:moveTo>
                  <a:lnTo>
                    <a:pt x="9899255" y="0"/>
                  </a:lnTo>
                  <a:lnTo>
                    <a:pt x="9899255" y="2142779"/>
                  </a:lnTo>
                  <a:lnTo>
                    <a:pt x="0" y="2142779"/>
                  </a:lnTo>
                  <a:close/>
                </a:path>
              </a:pathLst>
            </a:custGeom>
            <a:solidFill>
              <a:srgbClr val="20252F">
                <a:alpha val="84706"/>
              </a:srgbClr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17812589" y="7063676"/>
            <a:ext cx="475411" cy="2304280"/>
            <a:chOff x="0" y="0"/>
            <a:chExt cx="293277" cy="142149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93277" cy="1421492"/>
            </a:xfrm>
            <a:custGeom>
              <a:avLst/>
              <a:gdLst/>
              <a:ahLst/>
              <a:cxnLst/>
              <a:rect l="l" t="t" r="r" b="b"/>
              <a:pathLst>
                <a:path w="293277" h="1421492">
                  <a:moveTo>
                    <a:pt x="0" y="0"/>
                  </a:moveTo>
                  <a:lnTo>
                    <a:pt x="293277" y="0"/>
                  </a:lnTo>
                  <a:lnTo>
                    <a:pt x="293277" y="1421492"/>
                  </a:lnTo>
                  <a:lnTo>
                    <a:pt x="0" y="1421492"/>
                  </a:lnTo>
                  <a:close/>
                </a:path>
              </a:pathLst>
            </a:custGeom>
            <a:solidFill>
              <a:srgbClr val="F6A429">
                <a:alpha val="84706"/>
              </a:srgbClr>
            </a:solidFill>
          </p:spPr>
        </p:sp>
      </p:grpSp>
      <p:sp>
        <p:nvSpPr>
          <p:cNvPr id="11" name="TextBox 11"/>
          <p:cNvSpPr txBox="1"/>
          <p:nvPr/>
        </p:nvSpPr>
        <p:spPr>
          <a:xfrm>
            <a:off x="1930203" y="394298"/>
            <a:ext cx="14427594" cy="1412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Montserrat Extra-Bold"/>
              </a:rPr>
              <a:t>NT106.N21.MMCL</a:t>
            </a:r>
          </a:p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Montserrat Extra-Bold"/>
              </a:rPr>
              <a:t>GVHD: LÊ MINH KHÁNH HỘI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080997" y="3773735"/>
            <a:ext cx="10126006" cy="2223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151"/>
              </a:lnSpc>
              <a:spcBef>
                <a:spcPct val="0"/>
              </a:spcBef>
            </a:pPr>
            <a:r>
              <a:rPr lang="en-US" sz="12965">
                <a:solidFill>
                  <a:srgbClr val="F6A429"/>
                </a:solidFill>
                <a:latin typeface="Montserrat Extra-Bold"/>
              </a:rPr>
              <a:t>TIKTAKTOE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16470349" y="784656"/>
            <a:ext cx="788951" cy="244044"/>
            <a:chOff x="0" y="0"/>
            <a:chExt cx="1051935" cy="325392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318831" cy="325392"/>
            </a:xfrm>
            <a:custGeom>
              <a:avLst/>
              <a:gdLst/>
              <a:ahLst/>
              <a:cxnLst/>
              <a:rect l="l" t="t" r="r" b="b"/>
              <a:pathLst>
                <a:path w="318831" h="325392">
                  <a:moveTo>
                    <a:pt x="0" y="0"/>
                  </a:moveTo>
                  <a:lnTo>
                    <a:pt x="318831" y="0"/>
                  </a:lnTo>
                  <a:lnTo>
                    <a:pt x="318831" y="325392"/>
                  </a:lnTo>
                  <a:lnTo>
                    <a:pt x="0" y="3253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5" name="TextBox 15"/>
            <p:cNvSpPr txBox="1"/>
            <p:nvPr/>
          </p:nvSpPr>
          <p:spPr>
            <a:xfrm>
              <a:off x="532493" y="-17508"/>
              <a:ext cx="519442" cy="3429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500">
                  <a:solidFill>
                    <a:srgbClr val="FFFFFF"/>
                  </a:solidFill>
                  <a:latin typeface="Montserrat"/>
                </a:rPr>
                <a:t>UIT</a:t>
              </a: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C89116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319309" y="1672934"/>
            <a:ext cx="11649381" cy="6941132"/>
          </a:xfrm>
          <a:custGeom>
            <a:avLst/>
            <a:gdLst/>
            <a:ahLst/>
            <a:cxnLst/>
            <a:rect l="l" t="t" r="r" b="b"/>
            <a:pathLst>
              <a:path w="11649381" h="6941132">
                <a:moveTo>
                  <a:pt x="0" y="0"/>
                </a:moveTo>
                <a:lnTo>
                  <a:pt x="11649382" y="0"/>
                </a:lnTo>
                <a:lnTo>
                  <a:pt x="11649382" y="6941132"/>
                </a:lnTo>
                <a:lnTo>
                  <a:pt x="0" y="694113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485646"/>
            <a:ext cx="9851487" cy="6518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76"/>
              </a:lnSpc>
              <a:spcBef>
                <a:spcPct val="0"/>
              </a:spcBef>
            </a:pPr>
            <a:r>
              <a:rPr lang="en-US" sz="3299">
                <a:solidFill>
                  <a:srgbClr val="FAFDFC"/>
                </a:solidFill>
                <a:latin typeface="Nunito Bold"/>
              </a:rPr>
              <a:t>I. XÁC THỰC TÀI KHOẢN QUẢN LÝ NGƯỜI CHƠI: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7232749" y="8619233"/>
            <a:ext cx="3822502" cy="6390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07"/>
              </a:lnSpc>
              <a:spcBef>
                <a:spcPct val="0"/>
              </a:spcBef>
            </a:pPr>
            <a:r>
              <a:rPr lang="en-US" sz="3199">
                <a:solidFill>
                  <a:srgbClr val="FAFDFC"/>
                </a:solidFill>
                <a:latin typeface="Nunito Bold"/>
              </a:rPr>
              <a:t>RESET PASSWORD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C89116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72153" y="2508876"/>
            <a:ext cx="8610662" cy="5708116"/>
            <a:chOff x="0" y="0"/>
            <a:chExt cx="11480883" cy="761082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480883" cy="6840734"/>
            </a:xfrm>
            <a:custGeom>
              <a:avLst/>
              <a:gdLst/>
              <a:ahLst/>
              <a:cxnLst/>
              <a:rect l="l" t="t" r="r" b="b"/>
              <a:pathLst>
                <a:path w="11480883" h="6840734">
                  <a:moveTo>
                    <a:pt x="0" y="0"/>
                  </a:moveTo>
                  <a:lnTo>
                    <a:pt x="11480883" y="0"/>
                  </a:lnTo>
                  <a:lnTo>
                    <a:pt x="11480883" y="6840734"/>
                  </a:lnTo>
                  <a:lnTo>
                    <a:pt x="0" y="68407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sp>
          <p:nvSpPr>
            <p:cNvPr id="4" name="TextBox 4"/>
            <p:cNvSpPr txBox="1"/>
            <p:nvPr/>
          </p:nvSpPr>
          <p:spPr>
            <a:xfrm>
              <a:off x="4706671" y="6889317"/>
              <a:ext cx="2067540" cy="7215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901"/>
                </a:lnSpc>
                <a:spcBef>
                  <a:spcPct val="0"/>
                </a:spcBef>
              </a:pPr>
              <a:r>
                <a:rPr lang="en-US" sz="2900">
                  <a:solidFill>
                    <a:srgbClr val="FAFDFC"/>
                  </a:solidFill>
                  <a:latin typeface="Nunito Bold"/>
                </a:rPr>
                <a:t>CLASSIC</a:t>
              </a:r>
            </a:p>
          </p:txBody>
        </p:sp>
      </p:grpSp>
      <p:sp>
        <p:nvSpPr>
          <p:cNvPr id="5" name="Freeform 5"/>
          <p:cNvSpPr/>
          <p:nvPr/>
        </p:nvSpPr>
        <p:spPr>
          <a:xfrm>
            <a:off x="9498098" y="2508876"/>
            <a:ext cx="8548747" cy="5093659"/>
          </a:xfrm>
          <a:custGeom>
            <a:avLst/>
            <a:gdLst/>
            <a:ahLst/>
            <a:cxnLst/>
            <a:rect l="l" t="t" r="r" b="b"/>
            <a:pathLst>
              <a:path w="8548747" h="5093659">
                <a:moveTo>
                  <a:pt x="0" y="0"/>
                </a:moveTo>
                <a:lnTo>
                  <a:pt x="8548747" y="0"/>
                </a:lnTo>
                <a:lnTo>
                  <a:pt x="8548747" y="5093659"/>
                </a:lnTo>
                <a:lnTo>
                  <a:pt x="0" y="509365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028700" y="485646"/>
            <a:ext cx="4266092" cy="6390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07"/>
              </a:lnSpc>
              <a:spcBef>
                <a:spcPct val="0"/>
              </a:spcBef>
            </a:pPr>
            <a:r>
              <a:rPr lang="en-US" sz="3199">
                <a:solidFill>
                  <a:srgbClr val="FAFDFC"/>
                </a:solidFill>
                <a:latin typeface="Nunito Bold"/>
              </a:rPr>
              <a:t>II. CHẾ ĐỘ CHƠI: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511600" y="7577925"/>
            <a:ext cx="2521744" cy="6390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07"/>
              </a:lnSpc>
              <a:spcBef>
                <a:spcPct val="0"/>
              </a:spcBef>
            </a:pPr>
            <a:r>
              <a:rPr lang="en-US" sz="3199">
                <a:solidFill>
                  <a:srgbClr val="FAFDFC"/>
                </a:solidFill>
                <a:latin typeface="Nunito Bold"/>
              </a:rPr>
              <a:t>ADVENTURE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C89116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58918" y="2271602"/>
            <a:ext cx="8579703" cy="5115109"/>
          </a:xfrm>
          <a:custGeom>
            <a:avLst/>
            <a:gdLst/>
            <a:ahLst/>
            <a:cxnLst/>
            <a:rect l="l" t="t" r="r" b="b"/>
            <a:pathLst>
              <a:path w="8579703" h="5115109">
                <a:moveTo>
                  <a:pt x="0" y="0"/>
                </a:moveTo>
                <a:lnTo>
                  <a:pt x="8579703" y="0"/>
                </a:lnTo>
                <a:lnTo>
                  <a:pt x="8579703" y="5115109"/>
                </a:lnTo>
                <a:lnTo>
                  <a:pt x="0" y="511510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467318" y="2271602"/>
            <a:ext cx="8579703" cy="5115109"/>
          </a:xfrm>
          <a:custGeom>
            <a:avLst/>
            <a:gdLst/>
            <a:ahLst/>
            <a:cxnLst/>
            <a:rect l="l" t="t" r="r" b="b"/>
            <a:pathLst>
              <a:path w="8579703" h="5115109">
                <a:moveTo>
                  <a:pt x="0" y="0"/>
                </a:moveTo>
                <a:lnTo>
                  <a:pt x="8579703" y="0"/>
                </a:lnTo>
                <a:lnTo>
                  <a:pt x="8579703" y="5115109"/>
                </a:lnTo>
                <a:lnTo>
                  <a:pt x="0" y="511510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28700" y="485646"/>
            <a:ext cx="5216443" cy="6390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07"/>
              </a:lnSpc>
              <a:spcBef>
                <a:spcPct val="0"/>
              </a:spcBef>
            </a:pPr>
            <a:r>
              <a:rPr lang="en-US" sz="3199">
                <a:solidFill>
                  <a:srgbClr val="FAFDFC"/>
                </a:solidFill>
                <a:latin typeface="Nunito Bold"/>
              </a:rPr>
              <a:t>III. HIỆN THỰC TRẬN ĐẤU: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077219" y="7420375"/>
            <a:ext cx="3143101" cy="6390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07"/>
              </a:lnSpc>
              <a:spcBef>
                <a:spcPct val="0"/>
              </a:spcBef>
            </a:pPr>
            <a:r>
              <a:rPr lang="en-US" sz="3199">
                <a:solidFill>
                  <a:srgbClr val="FAFDFC"/>
                </a:solidFill>
                <a:latin typeface="Nunito Bold"/>
              </a:rPr>
              <a:t>TẠO TRẬN ĐẤU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2496893" y="7420375"/>
            <a:ext cx="2520553" cy="6390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07"/>
              </a:lnSpc>
              <a:spcBef>
                <a:spcPct val="0"/>
              </a:spcBef>
            </a:pPr>
            <a:r>
              <a:rPr lang="en-US" sz="3199">
                <a:solidFill>
                  <a:srgbClr val="FAFDFC"/>
                </a:solidFill>
                <a:latin typeface="Nunito Bold"/>
              </a:rPr>
              <a:t>PHÒNG CHỜ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C89116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598770" y="1837505"/>
            <a:ext cx="11090461" cy="6611990"/>
          </a:xfrm>
          <a:custGeom>
            <a:avLst/>
            <a:gdLst/>
            <a:ahLst/>
            <a:cxnLst/>
            <a:rect l="l" t="t" r="r" b="b"/>
            <a:pathLst>
              <a:path w="11090461" h="6611990">
                <a:moveTo>
                  <a:pt x="0" y="0"/>
                </a:moveTo>
                <a:lnTo>
                  <a:pt x="11090460" y="0"/>
                </a:lnTo>
                <a:lnTo>
                  <a:pt x="11090460" y="6611990"/>
                </a:lnTo>
                <a:lnTo>
                  <a:pt x="0" y="66119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485646"/>
            <a:ext cx="5216443" cy="6390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07"/>
              </a:lnSpc>
              <a:spcBef>
                <a:spcPct val="0"/>
              </a:spcBef>
            </a:pPr>
            <a:r>
              <a:rPr lang="en-US" sz="3199">
                <a:solidFill>
                  <a:srgbClr val="FAFDFC"/>
                </a:solidFill>
                <a:latin typeface="Nunito Bold"/>
              </a:rPr>
              <a:t>III. HIỆN THỰC TRẬN ĐẤU: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8064326" y="8619233"/>
            <a:ext cx="2159347" cy="6390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07"/>
              </a:lnSpc>
              <a:spcBef>
                <a:spcPct val="0"/>
              </a:spcBef>
            </a:pPr>
            <a:r>
              <a:rPr lang="en-US" sz="3199">
                <a:solidFill>
                  <a:srgbClr val="FAFDFC"/>
                </a:solidFill>
                <a:latin typeface="Nunito Bold"/>
              </a:rPr>
              <a:t>TRẬN ĐẤU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C89116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20021" y="1564821"/>
            <a:ext cx="4860819" cy="874863"/>
            <a:chOff x="0" y="0"/>
            <a:chExt cx="1175433" cy="21155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75433" cy="211557"/>
            </a:xfrm>
            <a:custGeom>
              <a:avLst/>
              <a:gdLst/>
              <a:ahLst/>
              <a:cxnLst/>
              <a:rect l="l" t="t" r="r" b="b"/>
              <a:pathLst>
                <a:path w="1175433" h="211557">
                  <a:moveTo>
                    <a:pt x="33447" y="0"/>
                  </a:moveTo>
                  <a:lnTo>
                    <a:pt x="1141986" y="0"/>
                  </a:lnTo>
                  <a:cubicBezTo>
                    <a:pt x="1160458" y="0"/>
                    <a:pt x="1175433" y="14975"/>
                    <a:pt x="1175433" y="33447"/>
                  </a:cubicBezTo>
                  <a:lnTo>
                    <a:pt x="1175433" y="178110"/>
                  </a:lnTo>
                  <a:cubicBezTo>
                    <a:pt x="1175433" y="196583"/>
                    <a:pt x="1160458" y="211557"/>
                    <a:pt x="1141986" y="211557"/>
                  </a:cubicBezTo>
                  <a:lnTo>
                    <a:pt x="33447" y="211557"/>
                  </a:lnTo>
                  <a:cubicBezTo>
                    <a:pt x="14975" y="211557"/>
                    <a:pt x="0" y="196583"/>
                    <a:pt x="0" y="178110"/>
                  </a:cubicBezTo>
                  <a:lnTo>
                    <a:pt x="0" y="33447"/>
                  </a:lnTo>
                  <a:cubicBezTo>
                    <a:pt x="0" y="14975"/>
                    <a:pt x="14975" y="0"/>
                    <a:pt x="33447" y="0"/>
                  </a:cubicBezTo>
                  <a:close/>
                </a:path>
              </a:pathLst>
            </a:custGeom>
            <a:solidFill>
              <a:srgbClr val="F6A429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0" y="2671775"/>
            <a:ext cx="18350534" cy="61223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905"/>
              </a:lnSpc>
            </a:pPr>
            <a:r>
              <a:rPr lang="en-US" sz="14865">
                <a:solidFill>
                  <a:srgbClr val="FFFFFF"/>
                </a:solidFill>
                <a:latin typeface="Saira Bold"/>
              </a:rPr>
              <a:t>TỔNG KẾT,</a:t>
            </a:r>
          </a:p>
          <a:p>
            <a:pPr algn="ctr">
              <a:lnSpc>
                <a:spcPts val="15905"/>
              </a:lnSpc>
            </a:pPr>
            <a:r>
              <a:rPr lang="en-US" sz="14865">
                <a:solidFill>
                  <a:srgbClr val="FFFFFF"/>
                </a:solidFill>
                <a:latin typeface="Saira Bold"/>
              </a:rPr>
              <a:t>PHÂN CÔNG</a:t>
            </a:r>
          </a:p>
          <a:p>
            <a:pPr algn="ctr">
              <a:lnSpc>
                <a:spcPts val="15905"/>
              </a:lnSpc>
            </a:pPr>
            <a:r>
              <a:rPr lang="en-US" sz="14865">
                <a:solidFill>
                  <a:srgbClr val="FFFFFF"/>
                </a:solidFill>
                <a:latin typeface="Saira Bold"/>
              </a:rPr>
              <a:t>CÔNG VIỆC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646142" y="1428045"/>
            <a:ext cx="3208576" cy="891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78"/>
              </a:lnSpc>
            </a:pPr>
            <a:r>
              <a:rPr lang="en-US" sz="4184">
                <a:solidFill>
                  <a:srgbClr val="20252F"/>
                </a:solidFill>
                <a:latin typeface="Bungee"/>
              </a:rPr>
              <a:t>pHẦN 4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A4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619394" y="4753382"/>
            <a:ext cx="4012544" cy="4114800"/>
          </a:xfrm>
          <a:custGeom>
            <a:avLst/>
            <a:gdLst/>
            <a:ahLst/>
            <a:cxnLst/>
            <a:rect l="l" t="t" r="r" b="b"/>
            <a:pathLst>
              <a:path w="4012544" h="4114800">
                <a:moveTo>
                  <a:pt x="0" y="0"/>
                </a:moveTo>
                <a:lnTo>
                  <a:pt x="4012543" y="0"/>
                </a:lnTo>
                <a:lnTo>
                  <a:pt x="401254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144000" y="503566"/>
            <a:ext cx="8433891" cy="8840195"/>
          </a:xfrm>
          <a:custGeom>
            <a:avLst/>
            <a:gdLst/>
            <a:ahLst/>
            <a:cxnLst/>
            <a:rect l="l" t="t" r="r" b="b"/>
            <a:pathLst>
              <a:path w="8433891" h="8840195">
                <a:moveTo>
                  <a:pt x="0" y="0"/>
                </a:moveTo>
                <a:lnTo>
                  <a:pt x="8433891" y="0"/>
                </a:lnTo>
                <a:lnTo>
                  <a:pt x="8433891" y="8840195"/>
                </a:lnTo>
                <a:lnTo>
                  <a:pt x="0" y="88401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1709391">
            <a:off x="-4189586" y="-2779867"/>
            <a:ext cx="12482202" cy="9736117"/>
          </a:xfrm>
          <a:custGeom>
            <a:avLst/>
            <a:gdLst/>
            <a:ahLst/>
            <a:cxnLst/>
            <a:rect l="l" t="t" r="r" b="b"/>
            <a:pathLst>
              <a:path w="12482202" h="9736117">
                <a:moveTo>
                  <a:pt x="0" y="0"/>
                </a:moveTo>
                <a:lnTo>
                  <a:pt x="12482201" y="0"/>
                </a:lnTo>
                <a:lnTo>
                  <a:pt x="12482201" y="9736117"/>
                </a:lnTo>
                <a:lnTo>
                  <a:pt x="0" y="973611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 rot="-342239">
            <a:off x="503856" y="970166"/>
            <a:ext cx="9336394" cy="2948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280"/>
              </a:lnSpc>
            </a:pPr>
            <a:r>
              <a:rPr lang="en-US" sz="12000">
                <a:solidFill>
                  <a:srgbClr val="FFFFFF"/>
                </a:solidFill>
                <a:latin typeface="Nunito Bold"/>
              </a:rPr>
              <a:t>KẾT QUẢ ĐẠT ĐƯỢC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694572" y="2378420"/>
            <a:ext cx="5682876" cy="1498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55"/>
              </a:lnSpc>
            </a:pPr>
            <a:r>
              <a:rPr lang="en-US" sz="2399">
                <a:solidFill>
                  <a:srgbClr val="000000"/>
                </a:solidFill>
                <a:latin typeface="Nunito Bold"/>
              </a:rPr>
              <a:t>PHÍA CLIENT: SỬ DỤNG NGÔN NGỮ C#, THIẾT KẾ ĐƯỢC ĐẦY ĐỦ CÁC GIAO DIỆN CẦN THIẾT BẰNG GODOT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694572" y="4270824"/>
            <a:ext cx="5682876" cy="30415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55"/>
              </a:lnSpc>
              <a:spcBef>
                <a:spcPct val="0"/>
              </a:spcBef>
            </a:pPr>
            <a:r>
              <a:rPr lang="en-US" sz="2399">
                <a:solidFill>
                  <a:srgbClr val="000000"/>
                </a:solidFill>
                <a:latin typeface="Nunito Bold"/>
              </a:rPr>
              <a:t>PHÍA SERVER: SỬ DỤNG COCKROACHDB ĐỂ LÀM HỆ THỐNG CƠ SỞ DỮ LIỆU. QUẢN LÍ NHIỀU CLIENT QUA KẾT NỐI ĐA LUỒNG. XỬ LÝ KẾT NỐI QUA KÊNH BẢO MẬT (HTTPS/WSS/TLS).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A4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773985" y="2773485"/>
            <a:ext cx="4740031" cy="4740031"/>
          </a:xfrm>
          <a:custGeom>
            <a:avLst/>
            <a:gdLst/>
            <a:ahLst/>
            <a:cxnLst/>
            <a:rect l="l" t="t" r="r" b="b"/>
            <a:pathLst>
              <a:path w="4740031" h="4740031">
                <a:moveTo>
                  <a:pt x="0" y="0"/>
                </a:moveTo>
                <a:lnTo>
                  <a:pt x="4740030" y="0"/>
                </a:lnTo>
                <a:lnTo>
                  <a:pt x="4740030" y="4740030"/>
                </a:lnTo>
                <a:lnTo>
                  <a:pt x="0" y="47400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563763" y="662942"/>
            <a:ext cx="4683703" cy="2845350"/>
          </a:xfrm>
          <a:custGeom>
            <a:avLst/>
            <a:gdLst/>
            <a:ahLst/>
            <a:cxnLst/>
            <a:rect l="l" t="t" r="r" b="b"/>
            <a:pathLst>
              <a:path w="4683703" h="2845350">
                <a:moveTo>
                  <a:pt x="0" y="0"/>
                </a:moveTo>
                <a:lnTo>
                  <a:pt x="4683704" y="0"/>
                </a:lnTo>
                <a:lnTo>
                  <a:pt x="4683704" y="2845350"/>
                </a:lnTo>
                <a:lnTo>
                  <a:pt x="0" y="28453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10800000">
            <a:off x="11719486" y="4450017"/>
            <a:ext cx="5539814" cy="3365437"/>
          </a:xfrm>
          <a:custGeom>
            <a:avLst/>
            <a:gdLst/>
            <a:ahLst/>
            <a:cxnLst/>
            <a:rect l="l" t="t" r="r" b="b"/>
            <a:pathLst>
              <a:path w="5539814" h="3365437">
                <a:moveTo>
                  <a:pt x="0" y="0"/>
                </a:moveTo>
                <a:lnTo>
                  <a:pt x="5539814" y="0"/>
                </a:lnTo>
                <a:lnTo>
                  <a:pt x="5539814" y="3365437"/>
                </a:lnTo>
                <a:lnTo>
                  <a:pt x="0" y="336543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10800000">
            <a:off x="1128737" y="5143500"/>
            <a:ext cx="5535735" cy="2857823"/>
          </a:xfrm>
          <a:custGeom>
            <a:avLst/>
            <a:gdLst/>
            <a:ahLst/>
            <a:cxnLst/>
            <a:rect l="l" t="t" r="r" b="b"/>
            <a:pathLst>
              <a:path w="5535735" h="2857823">
                <a:moveTo>
                  <a:pt x="0" y="0"/>
                </a:moveTo>
                <a:lnTo>
                  <a:pt x="5535735" y="0"/>
                </a:lnTo>
                <a:lnTo>
                  <a:pt x="5535735" y="2857823"/>
                </a:lnTo>
                <a:lnTo>
                  <a:pt x="0" y="285782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3131193" y="1646344"/>
            <a:ext cx="3533279" cy="5492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24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Bungee"/>
              </a:rPr>
              <a:t>CHỨC NĂNG KẾT BẠN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129965" y="6212048"/>
            <a:ext cx="3533279" cy="5492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24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Bungee"/>
              </a:rPr>
              <a:t>HỆ THỐNG XẾP HẠNG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8547385" y="216570"/>
            <a:ext cx="4474004" cy="2309704"/>
            <a:chOff x="0" y="0"/>
            <a:chExt cx="5965338" cy="307960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965338" cy="3079606"/>
            </a:xfrm>
            <a:custGeom>
              <a:avLst/>
              <a:gdLst/>
              <a:ahLst/>
              <a:cxnLst/>
              <a:rect l="l" t="t" r="r" b="b"/>
              <a:pathLst>
                <a:path w="5965338" h="3079606">
                  <a:moveTo>
                    <a:pt x="0" y="0"/>
                  </a:moveTo>
                  <a:lnTo>
                    <a:pt x="5965338" y="0"/>
                  </a:lnTo>
                  <a:lnTo>
                    <a:pt x="5965338" y="3079606"/>
                  </a:lnTo>
                  <a:lnTo>
                    <a:pt x="0" y="30796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sp>
          <p:nvSpPr>
            <p:cNvPr id="10" name="TextBox 10"/>
            <p:cNvSpPr txBox="1"/>
            <p:nvPr/>
          </p:nvSpPr>
          <p:spPr>
            <a:xfrm>
              <a:off x="627150" y="760869"/>
              <a:ext cx="4711038" cy="13864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24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000000"/>
                  </a:solidFill>
                  <a:latin typeface="Bungee"/>
                </a:rPr>
                <a:t>THÁCH ĐẤU TOP PLAYER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2722754" y="1618632"/>
            <a:ext cx="4474004" cy="2309704"/>
            <a:chOff x="0" y="0"/>
            <a:chExt cx="5965338" cy="3079606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965338" cy="3079606"/>
            </a:xfrm>
            <a:custGeom>
              <a:avLst/>
              <a:gdLst/>
              <a:ahLst/>
              <a:cxnLst/>
              <a:rect l="l" t="t" r="r" b="b"/>
              <a:pathLst>
                <a:path w="5965338" h="3079606">
                  <a:moveTo>
                    <a:pt x="0" y="0"/>
                  </a:moveTo>
                  <a:lnTo>
                    <a:pt x="5965338" y="0"/>
                  </a:lnTo>
                  <a:lnTo>
                    <a:pt x="5965338" y="3079606"/>
                  </a:lnTo>
                  <a:lnTo>
                    <a:pt x="0" y="30796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sp>
          <p:nvSpPr>
            <p:cNvPr id="13" name="TextBox 13"/>
            <p:cNvSpPr txBox="1"/>
            <p:nvPr/>
          </p:nvSpPr>
          <p:spPr>
            <a:xfrm>
              <a:off x="627150" y="760869"/>
              <a:ext cx="4711038" cy="13864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24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000000"/>
                  </a:solidFill>
                  <a:latin typeface="Bungee"/>
                </a:rPr>
                <a:t>HỆ THỐNG TIỀN TỆ VÀ CỬA HÀNG</a:t>
              </a:r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2722754" y="5756435"/>
            <a:ext cx="3533279" cy="10826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24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Bungee"/>
              </a:rPr>
              <a:t>BỔ SUNG CÀI ĐẶT VÀ RESET PASSWORD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312686" y="8547165"/>
            <a:ext cx="14186018" cy="1362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058"/>
              </a:lnSpc>
            </a:pPr>
            <a:r>
              <a:rPr lang="en-US" sz="10700">
                <a:solidFill>
                  <a:srgbClr val="3D397B"/>
                </a:solidFill>
                <a:latin typeface="Nunito Bold"/>
              </a:rPr>
              <a:t>HƯỚNG PHÁT TRIỂN</a:t>
            </a:r>
          </a:p>
        </p:txBody>
      </p:sp>
      <p:sp>
        <p:nvSpPr>
          <p:cNvPr id="16" name="Freeform 16"/>
          <p:cNvSpPr/>
          <p:nvPr/>
        </p:nvSpPr>
        <p:spPr>
          <a:xfrm rot="-761985">
            <a:off x="809069" y="4031681"/>
            <a:ext cx="2168182" cy="588431"/>
          </a:xfrm>
          <a:custGeom>
            <a:avLst/>
            <a:gdLst/>
            <a:ahLst/>
            <a:cxnLst/>
            <a:rect l="l" t="t" r="r" b="b"/>
            <a:pathLst>
              <a:path w="2168182" h="588431">
                <a:moveTo>
                  <a:pt x="0" y="0"/>
                </a:moveTo>
                <a:lnTo>
                  <a:pt x="2168181" y="0"/>
                </a:lnTo>
                <a:lnTo>
                  <a:pt x="2168181" y="588430"/>
                </a:lnTo>
                <a:lnTo>
                  <a:pt x="0" y="58843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 rot="1040918">
            <a:off x="16112666" y="4531728"/>
            <a:ext cx="2168182" cy="588431"/>
          </a:xfrm>
          <a:custGeom>
            <a:avLst/>
            <a:gdLst/>
            <a:ahLst/>
            <a:cxnLst/>
            <a:rect l="l" t="t" r="r" b="b"/>
            <a:pathLst>
              <a:path w="2168182" h="588431">
                <a:moveTo>
                  <a:pt x="0" y="0"/>
                </a:moveTo>
                <a:lnTo>
                  <a:pt x="2168182" y="0"/>
                </a:lnTo>
                <a:lnTo>
                  <a:pt x="2168182" y="588431"/>
                </a:lnTo>
                <a:lnTo>
                  <a:pt x="0" y="58843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 rot="-9602940">
            <a:off x="1375944" y="-277740"/>
            <a:ext cx="2168182" cy="588431"/>
          </a:xfrm>
          <a:custGeom>
            <a:avLst/>
            <a:gdLst/>
            <a:ahLst/>
            <a:cxnLst/>
            <a:rect l="l" t="t" r="r" b="b"/>
            <a:pathLst>
              <a:path w="2168182" h="588431">
                <a:moveTo>
                  <a:pt x="0" y="0"/>
                </a:moveTo>
                <a:lnTo>
                  <a:pt x="2168182" y="0"/>
                </a:lnTo>
                <a:lnTo>
                  <a:pt x="2168182" y="588430"/>
                </a:lnTo>
                <a:lnTo>
                  <a:pt x="0" y="58843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 rot="-1435112">
            <a:off x="15414613" y="368727"/>
            <a:ext cx="2168182" cy="588431"/>
          </a:xfrm>
          <a:custGeom>
            <a:avLst/>
            <a:gdLst/>
            <a:ahLst/>
            <a:cxnLst/>
            <a:rect l="l" t="t" r="r" b="b"/>
            <a:pathLst>
              <a:path w="2168182" h="588431">
                <a:moveTo>
                  <a:pt x="0" y="0"/>
                </a:moveTo>
                <a:lnTo>
                  <a:pt x="2168182" y="0"/>
                </a:lnTo>
                <a:lnTo>
                  <a:pt x="2168182" y="588431"/>
                </a:lnTo>
                <a:lnTo>
                  <a:pt x="0" y="58843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A4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35395" y="4375599"/>
            <a:ext cx="6658511" cy="5693027"/>
          </a:xfrm>
          <a:custGeom>
            <a:avLst/>
            <a:gdLst/>
            <a:ahLst/>
            <a:cxnLst/>
            <a:rect l="l" t="t" r="r" b="b"/>
            <a:pathLst>
              <a:path w="6658511" h="5693027">
                <a:moveTo>
                  <a:pt x="0" y="0"/>
                </a:moveTo>
                <a:lnTo>
                  <a:pt x="6658511" y="0"/>
                </a:lnTo>
                <a:lnTo>
                  <a:pt x="6658511" y="5693026"/>
                </a:lnTo>
                <a:lnTo>
                  <a:pt x="0" y="56930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1709391">
            <a:off x="-3739420" y="-2865328"/>
            <a:ext cx="12482202" cy="9736117"/>
          </a:xfrm>
          <a:custGeom>
            <a:avLst/>
            <a:gdLst/>
            <a:ahLst/>
            <a:cxnLst/>
            <a:rect l="l" t="t" r="r" b="b"/>
            <a:pathLst>
              <a:path w="12482202" h="9736117">
                <a:moveTo>
                  <a:pt x="0" y="0"/>
                </a:moveTo>
                <a:lnTo>
                  <a:pt x="12482201" y="0"/>
                </a:lnTo>
                <a:lnTo>
                  <a:pt x="12482201" y="9736117"/>
                </a:lnTo>
                <a:lnTo>
                  <a:pt x="0" y="973611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7193906" y="-463583"/>
            <a:ext cx="10750583" cy="10750583"/>
          </a:xfrm>
          <a:custGeom>
            <a:avLst/>
            <a:gdLst/>
            <a:ahLst/>
            <a:cxnLst/>
            <a:rect l="l" t="t" r="r" b="b"/>
            <a:pathLst>
              <a:path w="10750583" h="10750583">
                <a:moveTo>
                  <a:pt x="0" y="0"/>
                </a:moveTo>
                <a:lnTo>
                  <a:pt x="10750582" y="0"/>
                </a:lnTo>
                <a:lnTo>
                  <a:pt x="10750582" y="10750583"/>
                </a:lnTo>
                <a:lnTo>
                  <a:pt x="0" y="1075058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8956691" y="2445216"/>
            <a:ext cx="7315200" cy="1768948"/>
          </a:xfrm>
          <a:custGeom>
            <a:avLst/>
            <a:gdLst/>
            <a:ahLst/>
            <a:cxnLst/>
            <a:rect l="l" t="t" r="r" b="b"/>
            <a:pathLst>
              <a:path w="7315200" h="1768948">
                <a:moveTo>
                  <a:pt x="0" y="0"/>
                </a:moveTo>
                <a:lnTo>
                  <a:pt x="7315200" y="0"/>
                </a:lnTo>
                <a:lnTo>
                  <a:pt x="7315200" y="1768948"/>
                </a:lnTo>
                <a:lnTo>
                  <a:pt x="0" y="176894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8804291" y="2292816"/>
            <a:ext cx="7315200" cy="1768948"/>
          </a:xfrm>
          <a:custGeom>
            <a:avLst/>
            <a:gdLst/>
            <a:ahLst/>
            <a:cxnLst/>
            <a:rect l="l" t="t" r="r" b="b"/>
            <a:pathLst>
              <a:path w="7315200" h="1768948">
                <a:moveTo>
                  <a:pt x="0" y="0"/>
                </a:moveTo>
                <a:lnTo>
                  <a:pt x="7315200" y="0"/>
                </a:lnTo>
                <a:lnTo>
                  <a:pt x="7315200" y="1768948"/>
                </a:lnTo>
                <a:lnTo>
                  <a:pt x="0" y="176894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8956691" y="4769600"/>
            <a:ext cx="7315200" cy="1768948"/>
          </a:xfrm>
          <a:custGeom>
            <a:avLst/>
            <a:gdLst/>
            <a:ahLst/>
            <a:cxnLst/>
            <a:rect l="l" t="t" r="r" b="b"/>
            <a:pathLst>
              <a:path w="7315200" h="1768948">
                <a:moveTo>
                  <a:pt x="0" y="0"/>
                </a:moveTo>
                <a:lnTo>
                  <a:pt x="7315200" y="0"/>
                </a:lnTo>
                <a:lnTo>
                  <a:pt x="7315200" y="1768948"/>
                </a:lnTo>
                <a:lnTo>
                  <a:pt x="0" y="176894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8804291" y="4612683"/>
            <a:ext cx="7315200" cy="1768948"/>
          </a:xfrm>
          <a:custGeom>
            <a:avLst/>
            <a:gdLst/>
            <a:ahLst/>
            <a:cxnLst/>
            <a:rect l="l" t="t" r="r" b="b"/>
            <a:pathLst>
              <a:path w="7315200" h="1768948">
                <a:moveTo>
                  <a:pt x="0" y="0"/>
                </a:moveTo>
                <a:lnTo>
                  <a:pt x="7315200" y="0"/>
                </a:lnTo>
                <a:lnTo>
                  <a:pt x="7315200" y="1768948"/>
                </a:lnTo>
                <a:lnTo>
                  <a:pt x="0" y="176894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8956691" y="7093984"/>
            <a:ext cx="7315200" cy="1768948"/>
          </a:xfrm>
          <a:custGeom>
            <a:avLst/>
            <a:gdLst/>
            <a:ahLst/>
            <a:cxnLst/>
            <a:rect l="l" t="t" r="r" b="b"/>
            <a:pathLst>
              <a:path w="7315200" h="1768948">
                <a:moveTo>
                  <a:pt x="0" y="0"/>
                </a:moveTo>
                <a:lnTo>
                  <a:pt x="7315200" y="0"/>
                </a:lnTo>
                <a:lnTo>
                  <a:pt x="7315200" y="1768948"/>
                </a:lnTo>
                <a:lnTo>
                  <a:pt x="0" y="176894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8804291" y="6932549"/>
            <a:ext cx="7315200" cy="1768948"/>
          </a:xfrm>
          <a:custGeom>
            <a:avLst/>
            <a:gdLst/>
            <a:ahLst/>
            <a:cxnLst/>
            <a:rect l="l" t="t" r="r" b="b"/>
            <a:pathLst>
              <a:path w="7315200" h="1768948">
                <a:moveTo>
                  <a:pt x="0" y="0"/>
                </a:moveTo>
                <a:lnTo>
                  <a:pt x="7315200" y="0"/>
                </a:lnTo>
                <a:lnTo>
                  <a:pt x="7315200" y="1768949"/>
                </a:lnTo>
                <a:lnTo>
                  <a:pt x="0" y="176894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 rot="-342239">
            <a:off x="503856" y="970166"/>
            <a:ext cx="9336394" cy="2948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280"/>
              </a:lnSpc>
            </a:pPr>
            <a:r>
              <a:rPr lang="en-US" sz="12000">
                <a:solidFill>
                  <a:srgbClr val="FFFFFF"/>
                </a:solidFill>
                <a:latin typeface="Nunito Bold"/>
              </a:rPr>
              <a:t>TỐI ƯU</a:t>
            </a:r>
          </a:p>
          <a:p>
            <a:pPr>
              <a:lnSpc>
                <a:spcPts val="11280"/>
              </a:lnSpc>
            </a:pPr>
            <a:r>
              <a:rPr lang="en-US" sz="12000">
                <a:solidFill>
                  <a:srgbClr val="FFFFFF"/>
                </a:solidFill>
                <a:latin typeface="Nunito Bold"/>
              </a:rPr>
              <a:t>HIỆU SUẤT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465994" y="2555949"/>
            <a:ext cx="5991795" cy="11093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35"/>
              </a:lnSpc>
              <a:spcBef>
                <a:spcPct val="0"/>
              </a:spcBef>
            </a:pPr>
            <a:r>
              <a:rPr lang="en-US" sz="2683">
                <a:solidFill>
                  <a:srgbClr val="000000"/>
                </a:solidFill>
                <a:latin typeface="Saira Bold"/>
              </a:rPr>
              <a:t>SỬ DỤNG CÁC KỸ THUẬT TỐI ƯU MÃ HÓA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465994" y="5161565"/>
            <a:ext cx="5991795" cy="537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35"/>
              </a:lnSpc>
              <a:spcBef>
                <a:spcPct val="0"/>
              </a:spcBef>
            </a:pPr>
            <a:r>
              <a:rPr lang="en-US" sz="2683">
                <a:solidFill>
                  <a:srgbClr val="000000"/>
                </a:solidFill>
                <a:latin typeface="Saira Bold"/>
              </a:rPr>
              <a:t>TỐI ƯU HÓA TẢI TRANG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465994" y="7481432"/>
            <a:ext cx="5991795" cy="537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35"/>
              </a:lnSpc>
              <a:spcBef>
                <a:spcPct val="0"/>
              </a:spcBef>
            </a:pPr>
            <a:r>
              <a:rPr lang="en-US" sz="2683">
                <a:solidFill>
                  <a:srgbClr val="000000"/>
                </a:solidFill>
                <a:latin typeface="Saira Bold"/>
              </a:rPr>
              <a:t>TỐI ƯU HÓA CƠ SỞ DỮ LIỆU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A4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550998" y="3690179"/>
            <a:ext cx="1716514" cy="1783391"/>
          </a:xfrm>
          <a:custGeom>
            <a:avLst/>
            <a:gdLst/>
            <a:ahLst/>
            <a:cxnLst/>
            <a:rect l="l" t="t" r="r" b="b"/>
            <a:pathLst>
              <a:path w="1716514" h="1783391">
                <a:moveTo>
                  <a:pt x="0" y="0"/>
                </a:moveTo>
                <a:lnTo>
                  <a:pt x="1716514" y="0"/>
                </a:lnTo>
                <a:lnTo>
                  <a:pt x="1716514" y="1783391"/>
                </a:lnTo>
                <a:lnTo>
                  <a:pt x="0" y="17833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-465271" y="5026790"/>
            <a:ext cx="5985348" cy="5925494"/>
          </a:xfrm>
          <a:custGeom>
            <a:avLst/>
            <a:gdLst/>
            <a:ahLst/>
            <a:cxnLst/>
            <a:rect l="l" t="t" r="r" b="b"/>
            <a:pathLst>
              <a:path w="5985348" h="5925494">
                <a:moveTo>
                  <a:pt x="5985348" y="0"/>
                </a:moveTo>
                <a:lnTo>
                  <a:pt x="0" y="0"/>
                </a:lnTo>
                <a:lnTo>
                  <a:pt x="0" y="5925495"/>
                </a:lnTo>
                <a:lnTo>
                  <a:pt x="5985348" y="5925495"/>
                </a:lnTo>
                <a:lnTo>
                  <a:pt x="5985348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pic>
        <p:nvPicPr>
          <p:cNvPr id="4" name="Picture 4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5911957" y="167480"/>
            <a:ext cx="2215918" cy="2171600"/>
          </a:xfrm>
          <a:prstGeom prst="rect">
            <a:avLst/>
          </a:prstGeom>
        </p:spPr>
      </p:pic>
      <p:graphicFrame>
        <p:nvGraphicFramePr>
          <p:cNvPr id="5" name="Table 5"/>
          <p:cNvGraphicFramePr>
            <a:graphicFrameLocks noGrp="1"/>
          </p:cNvGraphicFramePr>
          <p:nvPr/>
        </p:nvGraphicFramePr>
        <p:xfrm>
          <a:off x="7226158" y="2339079"/>
          <a:ext cx="10901717" cy="7877177"/>
        </p:xfrm>
        <a:graphic>
          <a:graphicData uri="http://schemas.openxmlformats.org/drawingml/2006/table">
            <a:tbl>
              <a:tblPr/>
              <a:tblGrid>
                <a:gridCol w="9671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757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517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026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7751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2698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391951"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Nunito Bold Bold"/>
                        </a:rPr>
                        <a:t>STT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Nunito Bold Bold"/>
                        </a:rPr>
                        <a:t>TÊN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Nunito Bold Bold"/>
                        </a:rPr>
                        <a:t>MSSV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Nunito Bold Bold"/>
                        </a:rPr>
                        <a:t>NỘI DUNG CÔNG VIỆC PHỤ TRÁCH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Nunito Bold Bold"/>
                        </a:rPr>
                        <a:t>MỨC ĐỘ HOÀN THÀNH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Nunito Bold Bold"/>
                        </a:rPr>
                        <a:t>TỰ ĐÁNH GIÁ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91951"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Nunito Bold"/>
                        </a:rPr>
                        <a:t>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Nunito Bold"/>
                        </a:rPr>
                        <a:t>PHẠM THIỀU GIA KHANG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Nunito Bold"/>
                        </a:rPr>
                        <a:t>21520967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Nunito Bold"/>
                        </a:rPr>
                        <a:t>THIẾT KẾ WINING SCENE, SETTINGS, ABOUT US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Nunito Bold"/>
                        </a:rPr>
                        <a:t>HOÀN THÀNH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Nunito Bold"/>
                        </a:rPr>
                        <a:t>7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91951"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Nunito Bold"/>
                        </a:rPr>
                        <a:t>2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Nunito Bold"/>
                        </a:rPr>
                        <a:t>NGÔ KHÁNH TRÌNH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Nunito Bold"/>
                        </a:rPr>
                        <a:t>21522716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Nunito Bold"/>
                        </a:rPr>
                        <a:t>THIẾT KẾ CÁC ELEMENT, LÀM SLIDE, BÁO CÁO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Nunito Bold"/>
                        </a:rPr>
                        <a:t>HOÀN THÀNH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Nunito Bold"/>
                        </a:rPr>
                        <a:t>7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9373"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Nunito Bold"/>
                        </a:rPr>
                        <a:t>3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Nunito Bold"/>
                        </a:rPr>
                        <a:t>PHAN BÁ CƯỜNG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Nunito Bold"/>
                        </a:rPr>
                        <a:t>21521907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Nunito Bold"/>
                        </a:rPr>
                        <a:t>THIẾT KẾ SIGN UP, SIGN IN, RESEST PASSWORD, GIAO DIỆN PHÒNG CHỜ VÀ GIAO DIỆN KẾT THÚC GAME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Nunito Bold"/>
                        </a:rPr>
                        <a:t>HOÀN THÀNH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Nunito Bold"/>
                        </a:rPr>
                        <a:t>7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91951"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Nunito Bold"/>
                        </a:rPr>
                        <a:t>4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Nunito Bold"/>
                        </a:rPr>
                        <a:t>PHAN VĂN ĐÔ(*)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Nunito Bold"/>
                        </a:rPr>
                        <a:t>21520722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Nunito Bold"/>
                        </a:rPr>
                        <a:t>NETWORD STACK, BUILD GAME, VIẾT SERVER MODULE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Nunito Bold"/>
                        </a:rPr>
                        <a:t>HOÀN THÀNH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Nunito Bold"/>
                        </a:rPr>
                        <a:t>9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" name="Freeform 6"/>
          <p:cNvSpPr/>
          <p:nvPr/>
        </p:nvSpPr>
        <p:spPr>
          <a:xfrm rot="1709391">
            <a:off x="-4256278" y="-3196688"/>
            <a:ext cx="12482202" cy="9736117"/>
          </a:xfrm>
          <a:custGeom>
            <a:avLst/>
            <a:gdLst/>
            <a:ahLst/>
            <a:cxnLst/>
            <a:rect l="l" t="t" r="r" b="b"/>
            <a:pathLst>
              <a:path w="12482202" h="9736117">
                <a:moveTo>
                  <a:pt x="0" y="0"/>
                </a:moveTo>
                <a:lnTo>
                  <a:pt x="12482202" y="0"/>
                </a:lnTo>
                <a:lnTo>
                  <a:pt x="12482202" y="9736117"/>
                </a:lnTo>
                <a:lnTo>
                  <a:pt x="0" y="973611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 rot="-342239">
            <a:off x="351975" y="569958"/>
            <a:ext cx="8287909" cy="2633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054"/>
              </a:lnSpc>
            </a:pPr>
            <a:r>
              <a:rPr lang="en-US" sz="10696">
                <a:solidFill>
                  <a:srgbClr val="FFFFFF"/>
                </a:solidFill>
                <a:latin typeface="Nunito Bold"/>
              </a:rPr>
              <a:t>PHÂN CHIA CÔNG VIỆC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A4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949161" y="3521754"/>
            <a:ext cx="10287000" cy="10287000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DA3B7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43731" tIns="43731" rIns="43731" bIns="43731" rtlCol="0" anchor="ctr"/>
            <a:lstStyle/>
            <a:p>
              <a:pPr algn="ctr">
                <a:lnSpc>
                  <a:spcPts val="3357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3399612" y="2032125"/>
            <a:ext cx="7765835" cy="2979257"/>
          </a:xfrm>
          <a:custGeom>
            <a:avLst/>
            <a:gdLst/>
            <a:ahLst/>
            <a:cxnLst/>
            <a:rect l="l" t="t" r="r" b="b"/>
            <a:pathLst>
              <a:path w="7765835" h="2979257">
                <a:moveTo>
                  <a:pt x="0" y="0"/>
                </a:moveTo>
                <a:lnTo>
                  <a:pt x="7765835" y="0"/>
                </a:lnTo>
                <a:lnTo>
                  <a:pt x="7765835" y="2979257"/>
                </a:lnTo>
                <a:lnTo>
                  <a:pt x="0" y="29792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9173051" y="4233910"/>
            <a:ext cx="16172498" cy="7909822"/>
          </a:xfrm>
          <a:custGeom>
            <a:avLst/>
            <a:gdLst/>
            <a:ahLst/>
            <a:cxnLst/>
            <a:rect l="l" t="t" r="r" b="b"/>
            <a:pathLst>
              <a:path w="16172498" h="7909822">
                <a:moveTo>
                  <a:pt x="0" y="0"/>
                </a:moveTo>
                <a:lnTo>
                  <a:pt x="16172498" y="0"/>
                </a:lnTo>
                <a:lnTo>
                  <a:pt x="16172498" y="7909821"/>
                </a:lnTo>
                <a:lnTo>
                  <a:pt x="0" y="790982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flipH="1">
            <a:off x="-5444614" y="5240957"/>
            <a:ext cx="16172498" cy="7909822"/>
          </a:xfrm>
          <a:custGeom>
            <a:avLst/>
            <a:gdLst/>
            <a:ahLst/>
            <a:cxnLst/>
            <a:rect l="l" t="t" r="r" b="b"/>
            <a:pathLst>
              <a:path w="16172498" h="7909822">
                <a:moveTo>
                  <a:pt x="16172498" y="0"/>
                </a:moveTo>
                <a:lnTo>
                  <a:pt x="0" y="0"/>
                </a:lnTo>
                <a:lnTo>
                  <a:pt x="0" y="7909822"/>
                </a:lnTo>
                <a:lnTo>
                  <a:pt x="16172498" y="7909822"/>
                </a:lnTo>
                <a:lnTo>
                  <a:pt x="16172498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4415927" y="1927116"/>
            <a:ext cx="4634917" cy="6231318"/>
          </a:xfrm>
          <a:custGeom>
            <a:avLst/>
            <a:gdLst/>
            <a:ahLst/>
            <a:cxnLst/>
            <a:rect l="l" t="t" r="r" b="b"/>
            <a:pathLst>
              <a:path w="4634917" h="6231318">
                <a:moveTo>
                  <a:pt x="0" y="0"/>
                </a:moveTo>
                <a:lnTo>
                  <a:pt x="4634917" y="0"/>
                </a:lnTo>
                <a:lnTo>
                  <a:pt x="4634917" y="6231318"/>
                </a:lnTo>
                <a:lnTo>
                  <a:pt x="0" y="623131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131450" flipH="1">
            <a:off x="640020" y="7619680"/>
            <a:ext cx="18813396" cy="4994101"/>
          </a:xfrm>
          <a:custGeom>
            <a:avLst/>
            <a:gdLst/>
            <a:ahLst/>
            <a:cxnLst/>
            <a:rect l="l" t="t" r="r" b="b"/>
            <a:pathLst>
              <a:path w="18813396" h="4994101">
                <a:moveTo>
                  <a:pt x="18813396" y="0"/>
                </a:moveTo>
                <a:lnTo>
                  <a:pt x="0" y="0"/>
                </a:lnTo>
                <a:lnTo>
                  <a:pt x="0" y="4994101"/>
                </a:lnTo>
                <a:lnTo>
                  <a:pt x="18813396" y="4994101"/>
                </a:lnTo>
                <a:lnTo>
                  <a:pt x="18813396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-965659" y="1267017"/>
            <a:ext cx="3988717" cy="1530217"/>
          </a:xfrm>
          <a:custGeom>
            <a:avLst/>
            <a:gdLst/>
            <a:ahLst/>
            <a:cxnLst/>
            <a:rect l="l" t="t" r="r" b="b"/>
            <a:pathLst>
              <a:path w="3988717" h="1530217">
                <a:moveTo>
                  <a:pt x="0" y="0"/>
                </a:moveTo>
                <a:lnTo>
                  <a:pt x="3988718" y="0"/>
                </a:lnTo>
                <a:lnTo>
                  <a:pt x="3988718" y="1530217"/>
                </a:lnTo>
                <a:lnTo>
                  <a:pt x="0" y="153021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562377" flipH="1">
            <a:off x="-7006824" y="7508676"/>
            <a:ext cx="19649727" cy="5216109"/>
          </a:xfrm>
          <a:custGeom>
            <a:avLst/>
            <a:gdLst/>
            <a:ahLst/>
            <a:cxnLst/>
            <a:rect l="l" t="t" r="r" b="b"/>
            <a:pathLst>
              <a:path w="19649727" h="5216109">
                <a:moveTo>
                  <a:pt x="19649727" y="0"/>
                </a:moveTo>
                <a:lnTo>
                  <a:pt x="0" y="0"/>
                </a:lnTo>
                <a:lnTo>
                  <a:pt x="0" y="5216109"/>
                </a:lnTo>
                <a:lnTo>
                  <a:pt x="19649727" y="5216109"/>
                </a:lnTo>
                <a:lnTo>
                  <a:pt x="19649727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xmlns="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3517137" y="2882959"/>
            <a:ext cx="11253727" cy="35794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2605"/>
              </a:lnSpc>
              <a:spcBef>
                <a:spcPct val="0"/>
              </a:spcBef>
            </a:pPr>
            <a:r>
              <a:rPr lang="en-US" sz="13553" u="none">
                <a:solidFill>
                  <a:srgbClr val="FFFFFF"/>
                </a:solidFill>
                <a:latin typeface="Handyman"/>
              </a:rPr>
              <a:t>THANK YOU FOR LISTENING!</a:t>
            </a:r>
          </a:p>
        </p:txBody>
      </p:sp>
      <p:sp>
        <p:nvSpPr>
          <p:cNvPr id="13" name="Freeform 13"/>
          <p:cNvSpPr/>
          <p:nvPr/>
        </p:nvSpPr>
        <p:spPr>
          <a:xfrm rot="-136240">
            <a:off x="11776125" y="7701898"/>
            <a:ext cx="6107802" cy="2810368"/>
          </a:xfrm>
          <a:custGeom>
            <a:avLst/>
            <a:gdLst/>
            <a:ahLst/>
            <a:cxnLst/>
            <a:rect l="l" t="t" r="r" b="b"/>
            <a:pathLst>
              <a:path w="6107802" h="2810368">
                <a:moveTo>
                  <a:pt x="0" y="0"/>
                </a:moveTo>
                <a:lnTo>
                  <a:pt x="6107802" y="0"/>
                </a:lnTo>
                <a:lnTo>
                  <a:pt x="6107802" y="2810368"/>
                </a:lnTo>
                <a:lnTo>
                  <a:pt x="0" y="2810368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xmlns="" r:embed="rId15"/>
                </a:ext>
              </a:extLst>
            </a:blip>
            <a:stretch>
              <a:fillRect t="-30720" r="-1789"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C89116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11486" y="1513517"/>
            <a:ext cx="15865028" cy="7660113"/>
            <a:chOff x="0" y="0"/>
            <a:chExt cx="3798020" cy="183379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798020" cy="1833799"/>
            </a:xfrm>
            <a:custGeom>
              <a:avLst/>
              <a:gdLst/>
              <a:ahLst/>
              <a:cxnLst/>
              <a:rect l="l" t="t" r="r" b="b"/>
              <a:pathLst>
                <a:path w="3798020" h="1833799">
                  <a:moveTo>
                    <a:pt x="24887" y="0"/>
                  </a:moveTo>
                  <a:lnTo>
                    <a:pt x="3773133" y="0"/>
                  </a:lnTo>
                  <a:cubicBezTo>
                    <a:pt x="3779734" y="0"/>
                    <a:pt x="3786064" y="2622"/>
                    <a:pt x="3790731" y="7289"/>
                  </a:cubicBezTo>
                  <a:cubicBezTo>
                    <a:pt x="3795399" y="11957"/>
                    <a:pt x="3798020" y="18287"/>
                    <a:pt x="3798020" y="24887"/>
                  </a:cubicBezTo>
                  <a:lnTo>
                    <a:pt x="3798020" y="1808911"/>
                  </a:lnTo>
                  <a:cubicBezTo>
                    <a:pt x="3798020" y="1815512"/>
                    <a:pt x="3795399" y="1821842"/>
                    <a:pt x="3790731" y="1826509"/>
                  </a:cubicBezTo>
                  <a:cubicBezTo>
                    <a:pt x="3786064" y="1831177"/>
                    <a:pt x="3779734" y="1833799"/>
                    <a:pt x="3773133" y="1833799"/>
                  </a:cubicBezTo>
                  <a:lnTo>
                    <a:pt x="24887" y="1833799"/>
                  </a:lnTo>
                  <a:cubicBezTo>
                    <a:pt x="18287" y="1833799"/>
                    <a:pt x="11957" y="1831177"/>
                    <a:pt x="7289" y="1826509"/>
                  </a:cubicBezTo>
                  <a:cubicBezTo>
                    <a:pt x="2622" y="1821842"/>
                    <a:pt x="0" y="1815512"/>
                    <a:pt x="0" y="1808911"/>
                  </a:cubicBezTo>
                  <a:lnTo>
                    <a:pt x="0" y="24887"/>
                  </a:lnTo>
                  <a:cubicBezTo>
                    <a:pt x="0" y="18287"/>
                    <a:pt x="2622" y="11957"/>
                    <a:pt x="7289" y="7289"/>
                  </a:cubicBezTo>
                  <a:cubicBezTo>
                    <a:pt x="11957" y="2622"/>
                    <a:pt x="18287" y="0"/>
                    <a:pt x="24887" y="0"/>
                  </a:cubicBezTo>
                  <a:close/>
                </a:path>
              </a:pathLst>
            </a:custGeom>
            <a:solidFill>
              <a:srgbClr val="20252F"/>
            </a:solidFill>
            <a:ln>
              <a:noFill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2905106" y="674269"/>
            <a:ext cx="12477787" cy="17261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528"/>
              </a:lnSpc>
            </a:pPr>
            <a:r>
              <a:rPr lang="en-US" sz="11662">
                <a:solidFill>
                  <a:srgbClr val="FAFDFC"/>
                </a:solidFill>
                <a:latin typeface="Saira Bold"/>
              </a:rPr>
              <a:t>Thành viên nhóm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893474" y="3297193"/>
            <a:ext cx="4610561" cy="710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67"/>
              </a:lnSpc>
            </a:pPr>
            <a:r>
              <a:rPr lang="en-US" sz="4800">
                <a:solidFill>
                  <a:srgbClr val="FAFDFC"/>
                </a:solidFill>
                <a:latin typeface="Nunito Bold"/>
              </a:rPr>
              <a:t>Phan Văn Đô (*)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883949" y="4318514"/>
            <a:ext cx="4409315" cy="710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67"/>
              </a:lnSpc>
            </a:pPr>
            <a:r>
              <a:rPr lang="en-US" sz="4800">
                <a:solidFill>
                  <a:srgbClr val="FAFDFC"/>
                </a:solidFill>
                <a:latin typeface="Nunito Bold"/>
              </a:rPr>
              <a:t>Phan Bá Cường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813643" y="5343023"/>
            <a:ext cx="4941673" cy="710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67"/>
              </a:lnSpc>
            </a:pPr>
            <a:r>
              <a:rPr lang="en-US" sz="4800">
                <a:solidFill>
                  <a:srgbClr val="FAFDFC"/>
                </a:solidFill>
                <a:latin typeface="Nunito Bold"/>
              </a:rPr>
              <a:t>Ngô Khánh Trình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766018" y="6367532"/>
            <a:ext cx="6644645" cy="710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67"/>
              </a:lnSpc>
            </a:pPr>
            <a:r>
              <a:rPr lang="en-US" sz="4800">
                <a:solidFill>
                  <a:srgbClr val="FAFDFC"/>
                </a:solidFill>
                <a:latin typeface="Nunito Bold"/>
              </a:rPr>
              <a:t>Phạm Thiều Gia Khang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166356" y="6367532"/>
            <a:ext cx="3308001" cy="710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67"/>
              </a:lnSpc>
            </a:pPr>
            <a:r>
              <a:rPr lang="en-US" sz="4800">
                <a:solidFill>
                  <a:srgbClr val="FAFDFC"/>
                </a:solidFill>
                <a:latin typeface="Nunito Bold"/>
              </a:rPr>
              <a:t>-21520967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166356" y="4377653"/>
            <a:ext cx="3308001" cy="710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67"/>
              </a:lnSpc>
            </a:pPr>
            <a:r>
              <a:rPr lang="en-US" sz="4800">
                <a:solidFill>
                  <a:srgbClr val="FAFDFC"/>
                </a:solidFill>
                <a:latin typeface="Nunito Bold"/>
              </a:rPr>
              <a:t>-21521907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166356" y="3228334"/>
            <a:ext cx="3308001" cy="710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67"/>
              </a:lnSpc>
            </a:pPr>
            <a:r>
              <a:rPr lang="en-US" sz="4800">
                <a:solidFill>
                  <a:srgbClr val="FAFDFC"/>
                </a:solidFill>
                <a:latin typeface="Nunito Bold"/>
              </a:rPr>
              <a:t>-21520722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166356" y="5379287"/>
            <a:ext cx="3257982" cy="710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67"/>
              </a:lnSpc>
            </a:pPr>
            <a:r>
              <a:rPr lang="en-US" sz="4800">
                <a:solidFill>
                  <a:srgbClr val="FAFDFC"/>
                </a:solidFill>
                <a:latin typeface="Nunito Bold"/>
              </a:rPr>
              <a:t>-21522716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C89116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11486" y="1113369"/>
            <a:ext cx="15865028" cy="8060261"/>
            <a:chOff x="0" y="0"/>
            <a:chExt cx="3798020" cy="192959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798020" cy="1929592"/>
            </a:xfrm>
            <a:custGeom>
              <a:avLst/>
              <a:gdLst/>
              <a:ahLst/>
              <a:cxnLst/>
              <a:rect l="l" t="t" r="r" b="b"/>
              <a:pathLst>
                <a:path w="3798020" h="1929592">
                  <a:moveTo>
                    <a:pt x="24887" y="0"/>
                  </a:moveTo>
                  <a:lnTo>
                    <a:pt x="3773133" y="0"/>
                  </a:lnTo>
                  <a:cubicBezTo>
                    <a:pt x="3779734" y="0"/>
                    <a:pt x="3786064" y="2622"/>
                    <a:pt x="3790731" y="7289"/>
                  </a:cubicBezTo>
                  <a:cubicBezTo>
                    <a:pt x="3795399" y="11957"/>
                    <a:pt x="3798020" y="18287"/>
                    <a:pt x="3798020" y="24887"/>
                  </a:cubicBezTo>
                  <a:lnTo>
                    <a:pt x="3798020" y="1904705"/>
                  </a:lnTo>
                  <a:cubicBezTo>
                    <a:pt x="3798020" y="1911305"/>
                    <a:pt x="3795399" y="1917636"/>
                    <a:pt x="3790731" y="1922303"/>
                  </a:cubicBezTo>
                  <a:cubicBezTo>
                    <a:pt x="3786064" y="1926970"/>
                    <a:pt x="3779734" y="1929592"/>
                    <a:pt x="3773133" y="1929592"/>
                  </a:cubicBezTo>
                  <a:lnTo>
                    <a:pt x="24887" y="1929592"/>
                  </a:lnTo>
                  <a:cubicBezTo>
                    <a:pt x="18287" y="1929592"/>
                    <a:pt x="11957" y="1926970"/>
                    <a:pt x="7289" y="1922303"/>
                  </a:cubicBezTo>
                  <a:cubicBezTo>
                    <a:pt x="2622" y="1917636"/>
                    <a:pt x="0" y="1911305"/>
                    <a:pt x="0" y="1904705"/>
                  </a:cubicBezTo>
                  <a:lnTo>
                    <a:pt x="0" y="24887"/>
                  </a:lnTo>
                  <a:cubicBezTo>
                    <a:pt x="0" y="18287"/>
                    <a:pt x="2622" y="11957"/>
                    <a:pt x="7289" y="7289"/>
                  </a:cubicBezTo>
                  <a:cubicBezTo>
                    <a:pt x="11957" y="2622"/>
                    <a:pt x="18287" y="0"/>
                    <a:pt x="24887" y="0"/>
                  </a:cubicBezTo>
                  <a:close/>
                </a:path>
              </a:pathLst>
            </a:custGeom>
            <a:solidFill>
              <a:srgbClr val="20252F"/>
            </a:solidFill>
            <a:ln>
              <a:noFill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374107" y="189452"/>
            <a:ext cx="15539786" cy="17261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528"/>
              </a:lnSpc>
            </a:pPr>
            <a:r>
              <a:rPr lang="en-US" sz="11662">
                <a:solidFill>
                  <a:srgbClr val="FAFDFC"/>
                </a:solidFill>
                <a:latin typeface="Saira Bold"/>
              </a:rPr>
              <a:t>Nội dung thuyết trình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845674" y="2833293"/>
            <a:ext cx="1073379" cy="1073379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>
              <a:solidFill>
                <a:srgbClr val="FAFDFC"/>
              </a:solidFill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76200" y="-104775"/>
              <a:ext cx="6604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24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959955" y="3040431"/>
            <a:ext cx="844817" cy="6686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410"/>
              </a:lnSpc>
              <a:spcBef>
                <a:spcPct val="0"/>
              </a:spcBef>
            </a:pPr>
            <a:r>
              <a:rPr lang="en-US" sz="4500" u="none">
                <a:solidFill>
                  <a:srgbClr val="FFFFFF"/>
                </a:solidFill>
                <a:latin typeface="Handyman"/>
              </a:rPr>
              <a:t>01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235829" y="3116604"/>
            <a:ext cx="4262746" cy="592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410"/>
              </a:lnSpc>
              <a:spcBef>
                <a:spcPct val="0"/>
              </a:spcBef>
            </a:pPr>
            <a:r>
              <a:rPr lang="en-US" sz="4500">
                <a:solidFill>
                  <a:srgbClr val="FFFFFF"/>
                </a:solidFill>
                <a:latin typeface="Nunito Bold"/>
              </a:rPr>
              <a:t>TỔNG QUAN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9603333" y="2833280"/>
            <a:ext cx="1073379" cy="1073379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>
              <a:solidFill>
                <a:srgbClr val="FAFDFC"/>
              </a:solidFill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76200" y="-104775"/>
              <a:ext cx="6604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24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9717614" y="3040391"/>
            <a:ext cx="844817" cy="668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410"/>
              </a:lnSpc>
              <a:spcBef>
                <a:spcPct val="0"/>
              </a:spcBef>
            </a:pPr>
            <a:r>
              <a:rPr lang="en-US" sz="4500" u="none">
                <a:solidFill>
                  <a:srgbClr val="FFFFFF"/>
                </a:solidFill>
                <a:latin typeface="Handyman"/>
              </a:rPr>
              <a:t>02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828416" y="3116591"/>
            <a:ext cx="5785366" cy="592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410"/>
              </a:lnSpc>
              <a:spcBef>
                <a:spcPct val="0"/>
              </a:spcBef>
            </a:pPr>
            <a:r>
              <a:rPr lang="en-US" sz="4500">
                <a:solidFill>
                  <a:srgbClr val="FFFFFF"/>
                </a:solidFill>
                <a:latin typeface="Nunito Bold"/>
              </a:rPr>
              <a:t>THIẾT KẾ HỆ THỐNG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1845674" y="6446413"/>
            <a:ext cx="1073379" cy="1073379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>
              <a:solidFill>
                <a:srgbClr val="FAFDFC"/>
              </a:solidFill>
            </a:ln>
          </p:spPr>
        </p:sp>
        <p:sp>
          <p:nvSpPr>
            <p:cNvPr id="18" name="TextBox 18"/>
            <p:cNvSpPr txBox="1"/>
            <p:nvPr/>
          </p:nvSpPr>
          <p:spPr>
            <a:xfrm>
              <a:off x="76200" y="-104775"/>
              <a:ext cx="6604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24"/>
                </a:lnSpc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1959955" y="6653524"/>
            <a:ext cx="844817" cy="668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410"/>
              </a:lnSpc>
              <a:spcBef>
                <a:spcPct val="0"/>
              </a:spcBef>
            </a:pPr>
            <a:r>
              <a:rPr lang="en-US" sz="4500" u="none">
                <a:solidFill>
                  <a:srgbClr val="FFFFFF"/>
                </a:solidFill>
                <a:latin typeface="Handyman"/>
              </a:rPr>
              <a:t>03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3069101" y="6453513"/>
            <a:ext cx="6074899" cy="1144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10"/>
              </a:lnSpc>
            </a:pPr>
            <a:r>
              <a:rPr lang="en-US" sz="4500">
                <a:solidFill>
                  <a:srgbClr val="FFFFFF"/>
                </a:solidFill>
                <a:latin typeface="Nunito Bold"/>
              </a:rPr>
              <a:t>HIỆN THỰC</a:t>
            </a:r>
          </a:p>
          <a:p>
            <a:pPr marL="0" lvl="0" indent="0">
              <a:lnSpc>
                <a:spcPts val="4410"/>
              </a:lnSpc>
              <a:spcBef>
                <a:spcPct val="0"/>
              </a:spcBef>
            </a:pPr>
            <a:r>
              <a:rPr lang="en-US" sz="4500">
                <a:solidFill>
                  <a:srgbClr val="FFFFFF"/>
                </a:solidFill>
                <a:latin typeface="Nunito Bold"/>
              </a:rPr>
              <a:t>HỆ THỐNG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9489053" y="6367788"/>
            <a:ext cx="1073379" cy="1073379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>
              <a:solidFill>
                <a:srgbClr val="FAFDFC"/>
              </a:solidFill>
            </a:ln>
          </p:spPr>
        </p:sp>
        <p:sp>
          <p:nvSpPr>
            <p:cNvPr id="23" name="TextBox 23"/>
            <p:cNvSpPr txBox="1"/>
            <p:nvPr/>
          </p:nvSpPr>
          <p:spPr>
            <a:xfrm>
              <a:off x="76200" y="-104775"/>
              <a:ext cx="6604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24"/>
                </a:lnSpc>
              </a:pPr>
              <a:endParaRPr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9603333" y="6574899"/>
            <a:ext cx="844817" cy="668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410"/>
              </a:lnSpc>
              <a:spcBef>
                <a:spcPct val="0"/>
              </a:spcBef>
            </a:pPr>
            <a:r>
              <a:rPr lang="en-US" sz="4500" u="none">
                <a:solidFill>
                  <a:srgbClr val="FFFFFF"/>
                </a:solidFill>
                <a:latin typeface="Handyman"/>
              </a:rPr>
              <a:t>04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0905332" y="6098649"/>
            <a:ext cx="6074899" cy="16973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10"/>
              </a:lnSpc>
            </a:pPr>
            <a:r>
              <a:rPr lang="en-US" sz="4500">
                <a:solidFill>
                  <a:srgbClr val="FFFFFF"/>
                </a:solidFill>
                <a:latin typeface="Nunito Bold"/>
              </a:rPr>
              <a:t>TỔNG KẾT,</a:t>
            </a:r>
          </a:p>
          <a:p>
            <a:pPr>
              <a:lnSpc>
                <a:spcPts val="4410"/>
              </a:lnSpc>
            </a:pPr>
            <a:r>
              <a:rPr lang="en-US" sz="4500">
                <a:solidFill>
                  <a:srgbClr val="FFFFFF"/>
                </a:solidFill>
                <a:latin typeface="Nunito Bold"/>
              </a:rPr>
              <a:t>PHÂN CÔNG</a:t>
            </a:r>
          </a:p>
          <a:p>
            <a:pPr marL="0" lvl="0" indent="0">
              <a:lnSpc>
                <a:spcPts val="4410"/>
              </a:lnSpc>
              <a:spcBef>
                <a:spcPct val="0"/>
              </a:spcBef>
            </a:pPr>
            <a:r>
              <a:rPr lang="en-US" sz="4500">
                <a:solidFill>
                  <a:srgbClr val="FFFFFF"/>
                </a:solidFill>
                <a:latin typeface="Nunito Bold"/>
              </a:rPr>
              <a:t>CÔNG VIỆC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C89116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853736" y="2551774"/>
            <a:ext cx="4860819" cy="874863"/>
            <a:chOff x="0" y="0"/>
            <a:chExt cx="1175433" cy="21155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75433" cy="211557"/>
            </a:xfrm>
            <a:custGeom>
              <a:avLst/>
              <a:gdLst/>
              <a:ahLst/>
              <a:cxnLst/>
              <a:rect l="l" t="t" r="r" b="b"/>
              <a:pathLst>
                <a:path w="1175433" h="211557">
                  <a:moveTo>
                    <a:pt x="33447" y="0"/>
                  </a:moveTo>
                  <a:lnTo>
                    <a:pt x="1141986" y="0"/>
                  </a:lnTo>
                  <a:cubicBezTo>
                    <a:pt x="1160458" y="0"/>
                    <a:pt x="1175433" y="14975"/>
                    <a:pt x="1175433" y="33447"/>
                  </a:cubicBezTo>
                  <a:lnTo>
                    <a:pt x="1175433" y="178110"/>
                  </a:lnTo>
                  <a:cubicBezTo>
                    <a:pt x="1175433" y="196583"/>
                    <a:pt x="1160458" y="211557"/>
                    <a:pt x="1141986" y="211557"/>
                  </a:cubicBezTo>
                  <a:lnTo>
                    <a:pt x="33447" y="211557"/>
                  </a:lnTo>
                  <a:cubicBezTo>
                    <a:pt x="14975" y="211557"/>
                    <a:pt x="0" y="196583"/>
                    <a:pt x="0" y="178110"/>
                  </a:cubicBezTo>
                  <a:lnTo>
                    <a:pt x="0" y="33447"/>
                  </a:lnTo>
                  <a:cubicBezTo>
                    <a:pt x="0" y="14975"/>
                    <a:pt x="14975" y="0"/>
                    <a:pt x="33447" y="0"/>
                  </a:cubicBezTo>
                  <a:close/>
                </a:path>
              </a:pathLst>
            </a:custGeom>
            <a:solidFill>
              <a:srgbClr val="F6A429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3617325" y="4330192"/>
            <a:ext cx="13031905" cy="20171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4852"/>
              </a:lnSpc>
            </a:pPr>
            <a:r>
              <a:rPr lang="en-US" sz="15800">
                <a:solidFill>
                  <a:srgbClr val="FFFFFF"/>
                </a:solidFill>
                <a:latin typeface="Saira Bold"/>
              </a:rPr>
              <a:t>TỔNG QUAN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888670" y="2413749"/>
            <a:ext cx="4825840" cy="891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78"/>
              </a:lnSpc>
            </a:pPr>
            <a:r>
              <a:rPr lang="en-US" sz="4184">
                <a:solidFill>
                  <a:srgbClr val="20252F"/>
                </a:solidFill>
                <a:latin typeface="Bungee"/>
              </a:rPr>
              <a:t>pHẦN 1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C89116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175399" y="3283588"/>
            <a:ext cx="11112601" cy="6720275"/>
            <a:chOff x="0" y="0"/>
            <a:chExt cx="2660309" cy="160880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660310" cy="1608805"/>
            </a:xfrm>
            <a:custGeom>
              <a:avLst/>
              <a:gdLst/>
              <a:ahLst/>
              <a:cxnLst/>
              <a:rect l="l" t="t" r="r" b="b"/>
              <a:pathLst>
                <a:path w="2660310" h="1608805">
                  <a:moveTo>
                    <a:pt x="35531" y="0"/>
                  </a:moveTo>
                  <a:lnTo>
                    <a:pt x="2624779" y="0"/>
                  </a:lnTo>
                  <a:cubicBezTo>
                    <a:pt x="2634202" y="0"/>
                    <a:pt x="2643240" y="3743"/>
                    <a:pt x="2649903" y="10407"/>
                  </a:cubicBezTo>
                  <a:cubicBezTo>
                    <a:pt x="2656566" y="17070"/>
                    <a:pt x="2660310" y="26107"/>
                    <a:pt x="2660310" y="35531"/>
                  </a:cubicBezTo>
                  <a:lnTo>
                    <a:pt x="2660310" y="1573275"/>
                  </a:lnTo>
                  <a:cubicBezTo>
                    <a:pt x="2660310" y="1582698"/>
                    <a:pt x="2656566" y="1591735"/>
                    <a:pt x="2649903" y="1598399"/>
                  </a:cubicBezTo>
                  <a:cubicBezTo>
                    <a:pt x="2643240" y="1605062"/>
                    <a:pt x="2634202" y="1608805"/>
                    <a:pt x="2624779" y="1608805"/>
                  </a:cubicBezTo>
                  <a:lnTo>
                    <a:pt x="35531" y="1608805"/>
                  </a:lnTo>
                  <a:cubicBezTo>
                    <a:pt x="15908" y="1608805"/>
                    <a:pt x="0" y="1592898"/>
                    <a:pt x="0" y="1573275"/>
                  </a:cubicBezTo>
                  <a:lnTo>
                    <a:pt x="0" y="35531"/>
                  </a:lnTo>
                  <a:cubicBezTo>
                    <a:pt x="0" y="26107"/>
                    <a:pt x="3743" y="17070"/>
                    <a:pt x="10407" y="10407"/>
                  </a:cubicBezTo>
                  <a:cubicBezTo>
                    <a:pt x="17070" y="3743"/>
                    <a:pt x="26107" y="0"/>
                    <a:pt x="35531" y="0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809756" y="2954615"/>
            <a:ext cx="11112601" cy="6720275"/>
            <a:chOff x="0" y="0"/>
            <a:chExt cx="2660309" cy="160880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660310" cy="1608805"/>
            </a:xfrm>
            <a:custGeom>
              <a:avLst/>
              <a:gdLst/>
              <a:ahLst/>
              <a:cxnLst/>
              <a:rect l="l" t="t" r="r" b="b"/>
              <a:pathLst>
                <a:path w="2660310" h="1608805">
                  <a:moveTo>
                    <a:pt x="35531" y="0"/>
                  </a:moveTo>
                  <a:lnTo>
                    <a:pt x="2624779" y="0"/>
                  </a:lnTo>
                  <a:cubicBezTo>
                    <a:pt x="2634202" y="0"/>
                    <a:pt x="2643240" y="3743"/>
                    <a:pt x="2649903" y="10407"/>
                  </a:cubicBezTo>
                  <a:cubicBezTo>
                    <a:pt x="2656566" y="17070"/>
                    <a:pt x="2660310" y="26107"/>
                    <a:pt x="2660310" y="35531"/>
                  </a:cubicBezTo>
                  <a:lnTo>
                    <a:pt x="2660310" y="1573275"/>
                  </a:lnTo>
                  <a:cubicBezTo>
                    <a:pt x="2660310" y="1582698"/>
                    <a:pt x="2656566" y="1591735"/>
                    <a:pt x="2649903" y="1598399"/>
                  </a:cubicBezTo>
                  <a:cubicBezTo>
                    <a:pt x="2643240" y="1605062"/>
                    <a:pt x="2634202" y="1608805"/>
                    <a:pt x="2624779" y="1608805"/>
                  </a:cubicBezTo>
                  <a:lnTo>
                    <a:pt x="35531" y="1608805"/>
                  </a:lnTo>
                  <a:cubicBezTo>
                    <a:pt x="15908" y="1608805"/>
                    <a:pt x="0" y="1592898"/>
                    <a:pt x="0" y="1573275"/>
                  </a:cubicBezTo>
                  <a:lnTo>
                    <a:pt x="0" y="35531"/>
                  </a:lnTo>
                  <a:cubicBezTo>
                    <a:pt x="0" y="26107"/>
                    <a:pt x="3743" y="17070"/>
                    <a:pt x="10407" y="10407"/>
                  </a:cubicBezTo>
                  <a:cubicBezTo>
                    <a:pt x="17070" y="3743"/>
                    <a:pt x="26107" y="0"/>
                    <a:pt x="35531" y="0"/>
                  </a:cubicBezTo>
                  <a:close/>
                </a:path>
              </a:pathLst>
            </a:custGeom>
            <a:solidFill>
              <a:srgbClr val="20252F"/>
            </a:solidFill>
            <a:ln>
              <a:noFill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811820" y="5874672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-2482784" y="294542"/>
            <a:ext cx="7871197" cy="9350234"/>
          </a:xfrm>
          <a:custGeom>
            <a:avLst/>
            <a:gdLst/>
            <a:ahLst/>
            <a:cxnLst/>
            <a:rect l="l" t="t" r="r" b="b"/>
            <a:pathLst>
              <a:path w="7871197" h="9350234">
                <a:moveTo>
                  <a:pt x="0" y="0"/>
                </a:moveTo>
                <a:lnTo>
                  <a:pt x="7871197" y="0"/>
                </a:lnTo>
                <a:lnTo>
                  <a:pt x="7871197" y="9350234"/>
                </a:lnTo>
                <a:lnTo>
                  <a:pt x="0" y="93502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-1919623">
            <a:off x="3468800" y="7500247"/>
            <a:ext cx="800840" cy="863651"/>
          </a:xfrm>
          <a:custGeom>
            <a:avLst/>
            <a:gdLst/>
            <a:ahLst/>
            <a:cxnLst/>
            <a:rect l="l" t="t" r="r" b="b"/>
            <a:pathLst>
              <a:path w="800840" h="863651">
                <a:moveTo>
                  <a:pt x="0" y="0"/>
                </a:moveTo>
                <a:lnTo>
                  <a:pt x="800840" y="0"/>
                </a:lnTo>
                <a:lnTo>
                  <a:pt x="800840" y="863650"/>
                </a:lnTo>
                <a:lnTo>
                  <a:pt x="0" y="86365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-1919623">
            <a:off x="4835514" y="8826475"/>
            <a:ext cx="800840" cy="863651"/>
          </a:xfrm>
          <a:custGeom>
            <a:avLst/>
            <a:gdLst/>
            <a:ahLst/>
            <a:cxnLst/>
            <a:rect l="l" t="t" r="r" b="b"/>
            <a:pathLst>
              <a:path w="800840" h="863651">
                <a:moveTo>
                  <a:pt x="0" y="0"/>
                </a:moveTo>
                <a:lnTo>
                  <a:pt x="800840" y="0"/>
                </a:lnTo>
                <a:lnTo>
                  <a:pt x="800840" y="863650"/>
                </a:lnTo>
                <a:lnTo>
                  <a:pt x="0" y="86365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-1919623">
            <a:off x="2309877" y="6185911"/>
            <a:ext cx="800840" cy="863651"/>
          </a:xfrm>
          <a:custGeom>
            <a:avLst/>
            <a:gdLst/>
            <a:ahLst/>
            <a:cxnLst/>
            <a:rect l="l" t="t" r="r" b="b"/>
            <a:pathLst>
              <a:path w="800840" h="863651">
                <a:moveTo>
                  <a:pt x="0" y="0"/>
                </a:moveTo>
                <a:lnTo>
                  <a:pt x="800839" y="0"/>
                </a:lnTo>
                <a:lnTo>
                  <a:pt x="800839" y="863651"/>
                </a:lnTo>
                <a:lnTo>
                  <a:pt x="0" y="86365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2141905" y="7512911"/>
            <a:ext cx="838321" cy="838321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42875">
              <a:solidFill>
                <a:srgbClr val="004AAD"/>
              </a:solidFill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76200" y="-104775"/>
              <a:ext cx="6604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24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2141905" y="8929327"/>
            <a:ext cx="838321" cy="838321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42875">
              <a:solidFill>
                <a:srgbClr val="004AAD"/>
              </a:solidFill>
            </a:ln>
          </p:spPr>
        </p:sp>
        <p:sp>
          <p:nvSpPr>
            <p:cNvPr id="18" name="TextBox 18"/>
            <p:cNvSpPr txBox="1"/>
            <p:nvPr/>
          </p:nvSpPr>
          <p:spPr>
            <a:xfrm>
              <a:off x="76200" y="-104775"/>
              <a:ext cx="6604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24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3450060" y="8929327"/>
            <a:ext cx="838321" cy="838321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42875">
              <a:solidFill>
                <a:srgbClr val="004AAD"/>
              </a:solidFill>
            </a:ln>
          </p:spPr>
        </p:sp>
        <p:sp>
          <p:nvSpPr>
            <p:cNvPr id="21" name="TextBox 21"/>
            <p:cNvSpPr txBox="1"/>
            <p:nvPr/>
          </p:nvSpPr>
          <p:spPr>
            <a:xfrm>
              <a:off x="76200" y="-104775"/>
              <a:ext cx="6604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24"/>
                </a:lnSpc>
              </a:pPr>
              <a:endParaRPr/>
            </a:p>
          </p:txBody>
        </p:sp>
      </p:grpSp>
      <p:sp>
        <p:nvSpPr>
          <p:cNvPr id="22" name="Freeform 22"/>
          <p:cNvSpPr/>
          <p:nvPr/>
        </p:nvSpPr>
        <p:spPr>
          <a:xfrm rot="-1919623">
            <a:off x="4957809" y="6185911"/>
            <a:ext cx="800840" cy="863651"/>
          </a:xfrm>
          <a:custGeom>
            <a:avLst/>
            <a:gdLst/>
            <a:ahLst/>
            <a:cxnLst/>
            <a:rect l="l" t="t" r="r" b="b"/>
            <a:pathLst>
              <a:path w="800840" h="863651">
                <a:moveTo>
                  <a:pt x="0" y="0"/>
                </a:moveTo>
                <a:lnTo>
                  <a:pt x="800840" y="0"/>
                </a:lnTo>
                <a:lnTo>
                  <a:pt x="800840" y="863651"/>
                </a:lnTo>
                <a:lnTo>
                  <a:pt x="0" y="86365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3" name="TextBox 23"/>
          <p:cNvSpPr txBox="1"/>
          <p:nvPr/>
        </p:nvSpPr>
        <p:spPr>
          <a:xfrm rot="-342239">
            <a:off x="5464025" y="1368744"/>
            <a:ext cx="11456596" cy="1520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280"/>
              </a:lnSpc>
            </a:pPr>
            <a:r>
              <a:rPr lang="en-US" sz="12000">
                <a:solidFill>
                  <a:srgbClr val="FAFDFC"/>
                </a:solidFill>
                <a:latin typeface="Nunito Bold"/>
              </a:rPr>
              <a:t>Giới thiệu đề tài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8366059" y="3601295"/>
            <a:ext cx="7999996" cy="37620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774"/>
              </a:lnSpc>
            </a:pPr>
            <a:r>
              <a:rPr lang="en-US" sz="2184">
                <a:solidFill>
                  <a:srgbClr val="FAFDFC"/>
                </a:solidFill>
                <a:latin typeface="Nunito Bold"/>
              </a:rPr>
              <a:t>Tic Tak Toe là một trò chơi đơn giản và phổ biến được chơi trên một bảng 3x3. Hai người chơi sẽ lần lượt đánh dấu các ô trên bảng bằng các ký hiệu X hoặc O. Người chơi nào đạt được ba ký hiệu của mình liên tiếp trên một hàng, một cột hoặc đường chéo đều thắng trò chơi.</a:t>
            </a:r>
          </a:p>
          <a:p>
            <a:pPr algn="just">
              <a:lnSpc>
                <a:spcPts val="2774"/>
              </a:lnSpc>
            </a:pPr>
            <a:r>
              <a:rPr lang="en-US" sz="2184">
                <a:solidFill>
                  <a:srgbClr val="FAFDFC"/>
                </a:solidFill>
                <a:latin typeface="Nunito Bold"/>
              </a:rPr>
              <a:t>Đây là một trong trò chơi giải trí cổ điển khá đơn giản vậy nên nhóm chúng tôi sẽ cải tiến thêm về trò chơi</a:t>
            </a:r>
          </a:p>
          <a:p>
            <a:pPr algn="just">
              <a:lnSpc>
                <a:spcPts val="2774"/>
              </a:lnSpc>
            </a:pPr>
            <a:r>
              <a:rPr lang="en-US" sz="2184">
                <a:solidFill>
                  <a:srgbClr val="FAFDFC"/>
                </a:solidFill>
                <a:latin typeface="Nunito Bold"/>
              </a:rPr>
              <a:t>Thay vì là 3x3 truyền thống, cải tiến bảng tối đa 15x15 ô và luật chơi mới là phải đạt liên tục năm ký hiệu của mình trên một đường mới thắng được trò chơi.</a:t>
            </a:r>
          </a:p>
          <a:p>
            <a:pPr algn="just">
              <a:lnSpc>
                <a:spcPts val="2774"/>
              </a:lnSpc>
            </a:pPr>
            <a:endParaRPr lang="en-US" sz="2184">
              <a:solidFill>
                <a:srgbClr val="FAFDFC"/>
              </a:solidFill>
              <a:latin typeface="Nunito Bold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8366059" y="7663008"/>
            <a:ext cx="7999996" cy="17046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774"/>
              </a:lnSpc>
            </a:pPr>
            <a:r>
              <a:rPr lang="en-US" sz="2184">
                <a:solidFill>
                  <a:srgbClr val="FAFDFC"/>
                </a:solidFill>
                <a:latin typeface="Nunito Bold"/>
              </a:rPr>
              <a:t> TikTakToe game gồm 2 chế độ chơi:</a:t>
            </a:r>
          </a:p>
          <a:p>
            <a:pPr algn="just">
              <a:lnSpc>
                <a:spcPts val="2774"/>
              </a:lnSpc>
            </a:pPr>
            <a:r>
              <a:rPr lang="en-US" sz="2184">
                <a:solidFill>
                  <a:srgbClr val="FAFDFC"/>
                </a:solidFill>
                <a:latin typeface="Nunito Bold"/>
              </a:rPr>
              <a:t>· Classic mode: có thể chọn chơi online 2 người chơi hoặc chơi với AI (đang phát triển).</a:t>
            </a:r>
          </a:p>
          <a:p>
            <a:pPr algn="just">
              <a:lnSpc>
                <a:spcPts val="2774"/>
              </a:lnSpc>
            </a:pPr>
            <a:r>
              <a:rPr lang="en-US" sz="2184">
                <a:solidFill>
                  <a:srgbClr val="FAFDFC"/>
                </a:solidFill>
                <a:latin typeface="Nunito Bold"/>
              </a:rPr>
              <a:t>· Advanture mode: chơi online với 4 người chơi.</a:t>
            </a:r>
          </a:p>
          <a:p>
            <a:pPr algn="just">
              <a:lnSpc>
                <a:spcPts val="2774"/>
              </a:lnSpc>
            </a:pPr>
            <a:endParaRPr lang="en-US" sz="2184">
              <a:solidFill>
                <a:srgbClr val="FAFDFC"/>
              </a:solidFill>
              <a:latin typeface="Nunito Bo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C89116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175399" y="2538025"/>
            <a:ext cx="11112601" cy="6720275"/>
            <a:chOff x="0" y="0"/>
            <a:chExt cx="2660309" cy="160880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660310" cy="1608805"/>
            </a:xfrm>
            <a:custGeom>
              <a:avLst/>
              <a:gdLst/>
              <a:ahLst/>
              <a:cxnLst/>
              <a:rect l="l" t="t" r="r" b="b"/>
              <a:pathLst>
                <a:path w="2660310" h="1608805">
                  <a:moveTo>
                    <a:pt x="35531" y="0"/>
                  </a:moveTo>
                  <a:lnTo>
                    <a:pt x="2624779" y="0"/>
                  </a:lnTo>
                  <a:cubicBezTo>
                    <a:pt x="2634202" y="0"/>
                    <a:pt x="2643240" y="3743"/>
                    <a:pt x="2649903" y="10407"/>
                  </a:cubicBezTo>
                  <a:cubicBezTo>
                    <a:pt x="2656566" y="17070"/>
                    <a:pt x="2660310" y="26107"/>
                    <a:pt x="2660310" y="35531"/>
                  </a:cubicBezTo>
                  <a:lnTo>
                    <a:pt x="2660310" y="1573275"/>
                  </a:lnTo>
                  <a:cubicBezTo>
                    <a:pt x="2660310" y="1582698"/>
                    <a:pt x="2656566" y="1591735"/>
                    <a:pt x="2649903" y="1598399"/>
                  </a:cubicBezTo>
                  <a:cubicBezTo>
                    <a:pt x="2643240" y="1605062"/>
                    <a:pt x="2634202" y="1608805"/>
                    <a:pt x="2624779" y="1608805"/>
                  </a:cubicBezTo>
                  <a:lnTo>
                    <a:pt x="35531" y="1608805"/>
                  </a:lnTo>
                  <a:cubicBezTo>
                    <a:pt x="15908" y="1608805"/>
                    <a:pt x="0" y="1592898"/>
                    <a:pt x="0" y="1573275"/>
                  </a:cubicBezTo>
                  <a:lnTo>
                    <a:pt x="0" y="35531"/>
                  </a:lnTo>
                  <a:cubicBezTo>
                    <a:pt x="0" y="26107"/>
                    <a:pt x="3743" y="17070"/>
                    <a:pt x="10407" y="10407"/>
                  </a:cubicBezTo>
                  <a:cubicBezTo>
                    <a:pt x="17070" y="3743"/>
                    <a:pt x="26107" y="0"/>
                    <a:pt x="35531" y="0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809756" y="2209052"/>
            <a:ext cx="11112601" cy="6720275"/>
            <a:chOff x="0" y="0"/>
            <a:chExt cx="2660309" cy="160880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660310" cy="1608805"/>
            </a:xfrm>
            <a:custGeom>
              <a:avLst/>
              <a:gdLst/>
              <a:ahLst/>
              <a:cxnLst/>
              <a:rect l="l" t="t" r="r" b="b"/>
              <a:pathLst>
                <a:path w="2660310" h="1608805">
                  <a:moveTo>
                    <a:pt x="35531" y="0"/>
                  </a:moveTo>
                  <a:lnTo>
                    <a:pt x="2624779" y="0"/>
                  </a:lnTo>
                  <a:cubicBezTo>
                    <a:pt x="2634202" y="0"/>
                    <a:pt x="2643240" y="3743"/>
                    <a:pt x="2649903" y="10407"/>
                  </a:cubicBezTo>
                  <a:cubicBezTo>
                    <a:pt x="2656566" y="17070"/>
                    <a:pt x="2660310" y="26107"/>
                    <a:pt x="2660310" y="35531"/>
                  </a:cubicBezTo>
                  <a:lnTo>
                    <a:pt x="2660310" y="1573275"/>
                  </a:lnTo>
                  <a:cubicBezTo>
                    <a:pt x="2660310" y="1582698"/>
                    <a:pt x="2656566" y="1591735"/>
                    <a:pt x="2649903" y="1598399"/>
                  </a:cubicBezTo>
                  <a:cubicBezTo>
                    <a:pt x="2643240" y="1605062"/>
                    <a:pt x="2634202" y="1608805"/>
                    <a:pt x="2624779" y="1608805"/>
                  </a:cubicBezTo>
                  <a:lnTo>
                    <a:pt x="35531" y="1608805"/>
                  </a:lnTo>
                  <a:cubicBezTo>
                    <a:pt x="15908" y="1608805"/>
                    <a:pt x="0" y="1592898"/>
                    <a:pt x="0" y="1573275"/>
                  </a:cubicBezTo>
                  <a:lnTo>
                    <a:pt x="0" y="35531"/>
                  </a:lnTo>
                  <a:cubicBezTo>
                    <a:pt x="0" y="26107"/>
                    <a:pt x="3743" y="17070"/>
                    <a:pt x="10407" y="10407"/>
                  </a:cubicBezTo>
                  <a:cubicBezTo>
                    <a:pt x="17070" y="3743"/>
                    <a:pt x="26107" y="0"/>
                    <a:pt x="35531" y="0"/>
                  </a:cubicBezTo>
                  <a:close/>
                </a:path>
              </a:pathLst>
            </a:custGeom>
            <a:solidFill>
              <a:srgbClr val="20252F"/>
            </a:solidFill>
            <a:ln>
              <a:noFill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 rot="-342239">
            <a:off x="5541580" y="400304"/>
            <a:ext cx="9651453" cy="2948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280"/>
              </a:lnSpc>
            </a:pPr>
            <a:r>
              <a:rPr lang="en-US" sz="12000">
                <a:solidFill>
                  <a:srgbClr val="FAFDFC"/>
                </a:solidFill>
                <a:latin typeface="Nunito Bold"/>
              </a:rPr>
              <a:t>Cơ sở</a:t>
            </a:r>
          </a:p>
          <a:p>
            <a:pPr>
              <a:lnSpc>
                <a:spcPts val="11280"/>
              </a:lnSpc>
            </a:pPr>
            <a:r>
              <a:rPr lang="en-US" sz="12000">
                <a:solidFill>
                  <a:srgbClr val="FAFDFC"/>
                </a:solidFill>
                <a:latin typeface="Nunito Bold"/>
              </a:rPr>
              <a:t>lý thuyết</a:t>
            </a:r>
          </a:p>
        </p:txBody>
      </p: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8573932" y="3351242"/>
            <a:ext cx="1752434" cy="1752427"/>
            <a:chOff x="0" y="0"/>
            <a:chExt cx="6350000" cy="634997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-38888" r="-38888"/>
              </a:stretch>
            </a:blipFill>
          </p:spPr>
        </p:sp>
      </p:grp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11562859" y="3351242"/>
            <a:ext cx="1752434" cy="1752427"/>
            <a:chOff x="0" y="0"/>
            <a:chExt cx="6350000" cy="634997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13" name="Group 13"/>
          <p:cNvGrpSpPr>
            <a:grpSpLocks noChangeAspect="1"/>
          </p:cNvGrpSpPr>
          <p:nvPr/>
        </p:nvGrpSpPr>
        <p:grpSpPr>
          <a:xfrm>
            <a:off x="14245385" y="3351242"/>
            <a:ext cx="1752434" cy="1752427"/>
            <a:chOff x="0" y="0"/>
            <a:chExt cx="6350000" cy="634997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grpSp>
        <p:nvGrpSpPr>
          <p:cNvPr id="15" name="Group 15"/>
          <p:cNvGrpSpPr>
            <a:grpSpLocks noChangeAspect="1"/>
          </p:cNvGrpSpPr>
          <p:nvPr/>
        </p:nvGrpSpPr>
        <p:grpSpPr>
          <a:xfrm>
            <a:off x="8573932" y="6022083"/>
            <a:ext cx="1752434" cy="1752427"/>
            <a:chOff x="0" y="0"/>
            <a:chExt cx="6350000" cy="6349975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/>
              <a:stretch>
                <a:fillRect l="-35832" r="-35832"/>
              </a:stretch>
            </a:blipFill>
          </p:spPr>
        </p:sp>
      </p:grpSp>
      <p:grpSp>
        <p:nvGrpSpPr>
          <p:cNvPr id="17" name="Group 17"/>
          <p:cNvGrpSpPr>
            <a:grpSpLocks noChangeAspect="1"/>
          </p:cNvGrpSpPr>
          <p:nvPr/>
        </p:nvGrpSpPr>
        <p:grpSpPr>
          <a:xfrm>
            <a:off x="11840841" y="6048875"/>
            <a:ext cx="1752434" cy="1752427"/>
            <a:chOff x="0" y="0"/>
            <a:chExt cx="6350000" cy="6349975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</p:grpSp>
      <p:grpSp>
        <p:nvGrpSpPr>
          <p:cNvPr id="19" name="Group 19"/>
          <p:cNvGrpSpPr>
            <a:grpSpLocks noChangeAspect="1"/>
          </p:cNvGrpSpPr>
          <p:nvPr/>
        </p:nvGrpSpPr>
        <p:grpSpPr>
          <a:xfrm>
            <a:off x="13991905" y="6022083"/>
            <a:ext cx="1752434" cy="1752427"/>
            <a:chOff x="0" y="0"/>
            <a:chExt cx="6350000" cy="6349975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7"/>
              <a:stretch>
                <a:fillRect l="-40277" r="-40277"/>
              </a:stretch>
            </a:blipFill>
          </p:spPr>
        </p:sp>
      </p:grpSp>
      <p:sp>
        <p:nvSpPr>
          <p:cNvPr id="21" name="TextBox 21"/>
          <p:cNvSpPr txBox="1"/>
          <p:nvPr/>
        </p:nvSpPr>
        <p:spPr>
          <a:xfrm>
            <a:off x="8081823" y="5176378"/>
            <a:ext cx="2736652" cy="3928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41"/>
              </a:lnSpc>
              <a:spcBef>
                <a:spcPct val="0"/>
              </a:spcBef>
            </a:pPr>
            <a:r>
              <a:rPr lang="en-US" sz="1799">
                <a:solidFill>
                  <a:srgbClr val="FAFDFC"/>
                </a:solidFill>
                <a:latin typeface="Handyman"/>
              </a:rPr>
              <a:t>1. NGÔN NGỮ LẬP TRÌNH: C#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1116525" y="5168127"/>
            <a:ext cx="2499063" cy="4010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6"/>
              </a:lnSpc>
              <a:spcBef>
                <a:spcPct val="0"/>
              </a:spcBef>
            </a:pPr>
            <a:r>
              <a:rPr lang="en-US" sz="1820">
                <a:solidFill>
                  <a:srgbClr val="FAFDFC"/>
                </a:solidFill>
                <a:latin typeface="Handyman"/>
              </a:rPr>
              <a:t>2. GAME ENGINE: GODOT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3801405" y="5168127"/>
            <a:ext cx="2640393" cy="3928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41"/>
              </a:lnSpc>
              <a:spcBef>
                <a:spcPct val="0"/>
              </a:spcBef>
            </a:pPr>
            <a:r>
              <a:rPr lang="en-US" sz="1799">
                <a:solidFill>
                  <a:srgbClr val="FAFDFC"/>
                </a:solidFill>
                <a:latin typeface="Handyman"/>
              </a:rPr>
              <a:t>3. GAME SERVER: NAKAMA 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7691844" y="7876179"/>
            <a:ext cx="3516609" cy="3928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41"/>
              </a:lnSpc>
              <a:spcBef>
                <a:spcPct val="0"/>
              </a:spcBef>
            </a:pPr>
            <a:r>
              <a:rPr lang="en-US" sz="1799">
                <a:solidFill>
                  <a:srgbClr val="FAFDFC"/>
                </a:solidFill>
                <a:latin typeface="Handyman"/>
              </a:rPr>
              <a:t>4. CƠ SỞ DỮ LIỆU: COCKROACHDB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1340290" y="7858451"/>
            <a:ext cx="4960330" cy="3928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41"/>
              </a:lnSpc>
              <a:spcBef>
                <a:spcPct val="0"/>
              </a:spcBef>
            </a:pPr>
            <a:r>
              <a:rPr lang="en-US" sz="1799">
                <a:solidFill>
                  <a:srgbClr val="FAFDFC"/>
                </a:solidFill>
                <a:latin typeface="Handyman"/>
              </a:rPr>
              <a:t>5. GIAO THỨC MẠNG: REST API VÀ WEBSOCKET</a:t>
            </a:r>
          </a:p>
        </p:txBody>
      </p:sp>
      <p:sp>
        <p:nvSpPr>
          <p:cNvPr id="26" name="Freeform 26"/>
          <p:cNvSpPr/>
          <p:nvPr/>
        </p:nvSpPr>
        <p:spPr>
          <a:xfrm>
            <a:off x="1811820" y="5874672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27"/>
          <p:cNvSpPr/>
          <p:nvPr/>
        </p:nvSpPr>
        <p:spPr>
          <a:xfrm>
            <a:off x="-2482784" y="294542"/>
            <a:ext cx="7871197" cy="9350234"/>
          </a:xfrm>
          <a:custGeom>
            <a:avLst/>
            <a:gdLst/>
            <a:ahLst/>
            <a:cxnLst/>
            <a:rect l="l" t="t" r="r" b="b"/>
            <a:pathLst>
              <a:path w="7871197" h="9350234">
                <a:moveTo>
                  <a:pt x="0" y="0"/>
                </a:moveTo>
                <a:lnTo>
                  <a:pt x="7871197" y="0"/>
                </a:lnTo>
                <a:lnTo>
                  <a:pt x="7871197" y="9350234"/>
                </a:lnTo>
                <a:lnTo>
                  <a:pt x="0" y="935023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28" name="Freeform 28"/>
          <p:cNvSpPr/>
          <p:nvPr/>
        </p:nvSpPr>
        <p:spPr>
          <a:xfrm rot="-1919623">
            <a:off x="3468800" y="7500247"/>
            <a:ext cx="800840" cy="863651"/>
          </a:xfrm>
          <a:custGeom>
            <a:avLst/>
            <a:gdLst/>
            <a:ahLst/>
            <a:cxnLst/>
            <a:rect l="l" t="t" r="r" b="b"/>
            <a:pathLst>
              <a:path w="800840" h="863651">
                <a:moveTo>
                  <a:pt x="0" y="0"/>
                </a:moveTo>
                <a:lnTo>
                  <a:pt x="800840" y="0"/>
                </a:lnTo>
                <a:lnTo>
                  <a:pt x="800840" y="863650"/>
                </a:lnTo>
                <a:lnTo>
                  <a:pt x="0" y="86365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xmlns="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29"/>
          <p:cNvSpPr/>
          <p:nvPr/>
        </p:nvSpPr>
        <p:spPr>
          <a:xfrm rot="-1919623">
            <a:off x="4835514" y="8826475"/>
            <a:ext cx="800840" cy="863651"/>
          </a:xfrm>
          <a:custGeom>
            <a:avLst/>
            <a:gdLst/>
            <a:ahLst/>
            <a:cxnLst/>
            <a:rect l="l" t="t" r="r" b="b"/>
            <a:pathLst>
              <a:path w="800840" h="863651">
                <a:moveTo>
                  <a:pt x="0" y="0"/>
                </a:moveTo>
                <a:lnTo>
                  <a:pt x="800840" y="0"/>
                </a:lnTo>
                <a:lnTo>
                  <a:pt x="800840" y="863650"/>
                </a:lnTo>
                <a:lnTo>
                  <a:pt x="0" y="86365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xmlns="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30" name="Freeform 30"/>
          <p:cNvSpPr/>
          <p:nvPr/>
        </p:nvSpPr>
        <p:spPr>
          <a:xfrm rot="-1919623">
            <a:off x="2309877" y="6185911"/>
            <a:ext cx="800840" cy="863651"/>
          </a:xfrm>
          <a:custGeom>
            <a:avLst/>
            <a:gdLst/>
            <a:ahLst/>
            <a:cxnLst/>
            <a:rect l="l" t="t" r="r" b="b"/>
            <a:pathLst>
              <a:path w="800840" h="863651">
                <a:moveTo>
                  <a:pt x="0" y="0"/>
                </a:moveTo>
                <a:lnTo>
                  <a:pt x="800839" y="0"/>
                </a:lnTo>
                <a:lnTo>
                  <a:pt x="800839" y="863651"/>
                </a:lnTo>
                <a:lnTo>
                  <a:pt x="0" y="86365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xmlns="" r:embed="rId13"/>
                </a:ext>
              </a:extLst>
            </a:blip>
            <a:stretch>
              <a:fillRect/>
            </a:stretch>
          </a:blipFill>
        </p:spPr>
      </p:sp>
      <p:grpSp>
        <p:nvGrpSpPr>
          <p:cNvPr id="31" name="Group 31"/>
          <p:cNvGrpSpPr/>
          <p:nvPr/>
        </p:nvGrpSpPr>
        <p:grpSpPr>
          <a:xfrm>
            <a:off x="2141905" y="7512911"/>
            <a:ext cx="838321" cy="838321"/>
            <a:chOff x="0" y="0"/>
            <a:chExt cx="812800" cy="812800"/>
          </a:xfrm>
        </p:grpSpPr>
        <p:sp>
          <p:nvSpPr>
            <p:cNvPr id="32" name="Freeform 32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42875">
              <a:solidFill>
                <a:srgbClr val="004AAD"/>
              </a:solidFill>
            </a:ln>
          </p:spPr>
        </p:sp>
        <p:sp>
          <p:nvSpPr>
            <p:cNvPr id="33" name="TextBox 33"/>
            <p:cNvSpPr txBox="1"/>
            <p:nvPr/>
          </p:nvSpPr>
          <p:spPr>
            <a:xfrm>
              <a:off x="76200" y="-104775"/>
              <a:ext cx="6604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24"/>
                </a:lnSpc>
              </a:pPr>
              <a:endParaRPr/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2141905" y="8929327"/>
            <a:ext cx="838321" cy="838321"/>
            <a:chOff x="0" y="0"/>
            <a:chExt cx="812800" cy="812800"/>
          </a:xfrm>
        </p:grpSpPr>
        <p:sp>
          <p:nvSpPr>
            <p:cNvPr id="35" name="Freeform 35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42875">
              <a:solidFill>
                <a:srgbClr val="004AAD"/>
              </a:solidFill>
            </a:ln>
          </p:spPr>
        </p:sp>
        <p:sp>
          <p:nvSpPr>
            <p:cNvPr id="36" name="TextBox 36"/>
            <p:cNvSpPr txBox="1"/>
            <p:nvPr/>
          </p:nvSpPr>
          <p:spPr>
            <a:xfrm>
              <a:off x="76200" y="-104775"/>
              <a:ext cx="6604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24"/>
                </a:lnSpc>
              </a:pPr>
              <a:endParaRPr/>
            </a:p>
          </p:txBody>
        </p:sp>
      </p:grpSp>
      <p:grpSp>
        <p:nvGrpSpPr>
          <p:cNvPr id="37" name="Group 37"/>
          <p:cNvGrpSpPr/>
          <p:nvPr/>
        </p:nvGrpSpPr>
        <p:grpSpPr>
          <a:xfrm>
            <a:off x="3450060" y="8839139"/>
            <a:ext cx="838321" cy="838321"/>
            <a:chOff x="0" y="0"/>
            <a:chExt cx="812800" cy="812800"/>
          </a:xfrm>
        </p:grpSpPr>
        <p:sp>
          <p:nvSpPr>
            <p:cNvPr id="38" name="Freeform 3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42875">
              <a:solidFill>
                <a:srgbClr val="004AAD"/>
              </a:solidFill>
            </a:ln>
          </p:spPr>
        </p:sp>
        <p:sp>
          <p:nvSpPr>
            <p:cNvPr id="39" name="TextBox 39"/>
            <p:cNvSpPr txBox="1"/>
            <p:nvPr/>
          </p:nvSpPr>
          <p:spPr>
            <a:xfrm>
              <a:off x="76200" y="-104775"/>
              <a:ext cx="6604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24"/>
                </a:lnSpc>
              </a:pPr>
              <a:endParaRPr/>
            </a:p>
          </p:txBody>
        </p:sp>
      </p:grpSp>
      <p:sp>
        <p:nvSpPr>
          <p:cNvPr id="40" name="Freeform 40"/>
          <p:cNvSpPr/>
          <p:nvPr/>
        </p:nvSpPr>
        <p:spPr>
          <a:xfrm rot="-1919623">
            <a:off x="4957809" y="6185911"/>
            <a:ext cx="800840" cy="863651"/>
          </a:xfrm>
          <a:custGeom>
            <a:avLst/>
            <a:gdLst/>
            <a:ahLst/>
            <a:cxnLst/>
            <a:rect l="l" t="t" r="r" b="b"/>
            <a:pathLst>
              <a:path w="800840" h="863651">
                <a:moveTo>
                  <a:pt x="0" y="0"/>
                </a:moveTo>
                <a:lnTo>
                  <a:pt x="800840" y="0"/>
                </a:lnTo>
                <a:lnTo>
                  <a:pt x="800840" y="863651"/>
                </a:lnTo>
                <a:lnTo>
                  <a:pt x="0" y="86365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xmlns="" r:embed="rId1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C89116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477">
            <a:off x="2037137" y="2651811"/>
            <a:ext cx="4860819" cy="874863"/>
            <a:chOff x="0" y="0"/>
            <a:chExt cx="1175433" cy="21155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75433" cy="211557"/>
            </a:xfrm>
            <a:custGeom>
              <a:avLst/>
              <a:gdLst/>
              <a:ahLst/>
              <a:cxnLst/>
              <a:rect l="l" t="t" r="r" b="b"/>
              <a:pathLst>
                <a:path w="1175433" h="211557">
                  <a:moveTo>
                    <a:pt x="33447" y="0"/>
                  </a:moveTo>
                  <a:lnTo>
                    <a:pt x="1141986" y="0"/>
                  </a:lnTo>
                  <a:cubicBezTo>
                    <a:pt x="1160458" y="0"/>
                    <a:pt x="1175433" y="14975"/>
                    <a:pt x="1175433" y="33447"/>
                  </a:cubicBezTo>
                  <a:lnTo>
                    <a:pt x="1175433" y="178110"/>
                  </a:lnTo>
                  <a:cubicBezTo>
                    <a:pt x="1175433" y="196583"/>
                    <a:pt x="1160458" y="211557"/>
                    <a:pt x="1141986" y="211557"/>
                  </a:cubicBezTo>
                  <a:lnTo>
                    <a:pt x="33447" y="211557"/>
                  </a:lnTo>
                  <a:cubicBezTo>
                    <a:pt x="14975" y="211557"/>
                    <a:pt x="0" y="196583"/>
                    <a:pt x="0" y="178110"/>
                  </a:cubicBezTo>
                  <a:lnTo>
                    <a:pt x="0" y="33447"/>
                  </a:lnTo>
                  <a:cubicBezTo>
                    <a:pt x="0" y="14975"/>
                    <a:pt x="14975" y="0"/>
                    <a:pt x="33447" y="0"/>
                  </a:cubicBezTo>
                  <a:close/>
                </a:path>
              </a:pathLst>
            </a:custGeom>
            <a:solidFill>
              <a:srgbClr val="F6A429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2600283" y="3776566"/>
            <a:ext cx="14199002" cy="43274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68"/>
              </a:lnSpc>
            </a:pPr>
            <a:r>
              <a:rPr lang="en-US" sz="15764">
                <a:solidFill>
                  <a:srgbClr val="FFFFFF"/>
                </a:solidFill>
                <a:latin typeface="Saira Bold"/>
              </a:rPr>
              <a:t>THIẾT KẾ</a:t>
            </a:r>
          </a:p>
          <a:p>
            <a:pPr algn="ctr">
              <a:lnSpc>
                <a:spcPts val="16868"/>
              </a:lnSpc>
            </a:pPr>
            <a:r>
              <a:rPr lang="en-US" sz="15764">
                <a:solidFill>
                  <a:srgbClr val="FFFFFF"/>
                </a:solidFill>
                <a:latin typeface="Saira Bold"/>
              </a:rPr>
              <a:t>HỆ THỐNG</a:t>
            </a:r>
          </a:p>
        </p:txBody>
      </p:sp>
      <p:sp>
        <p:nvSpPr>
          <p:cNvPr id="6" name="TextBox 6"/>
          <p:cNvSpPr txBox="1"/>
          <p:nvPr/>
        </p:nvSpPr>
        <p:spPr>
          <a:xfrm rot="-10477">
            <a:off x="2546472" y="2515035"/>
            <a:ext cx="3842148" cy="891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78"/>
              </a:lnSpc>
            </a:pPr>
            <a:r>
              <a:rPr lang="en-US" sz="4184">
                <a:solidFill>
                  <a:srgbClr val="20252F"/>
                </a:solidFill>
                <a:latin typeface="Bungee"/>
              </a:rPr>
              <a:t>pHẦN 2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30381" y="3790749"/>
            <a:ext cx="1596637" cy="856446"/>
            <a:chOff x="0" y="0"/>
            <a:chExt cx="812800" cy="43599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435991"/>
            </a:xfrm>
            <a:custGeom>
              <a:avLst/>
              <a:gdLst/>
              <a:ahLst/>
              <a:cxnLst/>
              <a:rect l="l" t="t" r="r" b="b"/>
              <a:pathLst>
                <a:path w="812800" h="435991">
                  <a:moveTo>
                    <a:pt x="0" y="0"/>
                  </a:moveTo>
                  <a:lnTo>
                    <a:pt x="812800" y="0"/>
                  </a:lnTo>
                  <a:lnTo>
                    <a:pt x="812800" y="435991"/>
                  </a:lnTo>
                  <a:lnTo>
                    <a:pt x="0" y="435991"/>
                  </a:lnTo>
                  <a:close/>
                </a:path>
              </a:pathLst>
            </a:custGeom>
            <a:solidFill>
              <a:srgbClr val="FAFDFC"/>
            </a:solidFill>
            <a:ln w="19050">
              <a:solidFill>
                <a:srgbClr val="000000"/>
              </a:solidFill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03"/>
                </a:lnSpc>
              </a:pPr>
              <a:r>
                <a:rPr lang="en-US" sz="1599">
                  <a:solidFill>
                    <a:srgbClr val="000000"/>
                  </a:solidFill>
                  <a:latin typeface="Nunito Bold"/>
                </a:rPr>
                <a:t>CLIENT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2641750" y="1332175"/>
            <a:ext cx="2194768" cy="2021689"/>
            <a:chOff x="0" y="0"/>
            <a:chExt cx="1117290" cy="102918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117290" cy="1029181"/>
            </a:xfrm>
            <a:custGeom>
              <a:avLst/>
              <a:gdLst/>
              <a:ahLst/>
              <a:cxnLst/>
              <a:rect l="l" t="t" r="r" b="b"/>
              <a:pathLst>
                <a:path w="1117290" h="1029181">
                  <a:moveTo>
                    <a:pt x="0" y="0"/>
                  </a:moveTo>
                  <a:lnTo>
                    <a:pt x="1117290" y="0"/>
                  </a:lnTo>
                  <a:lnTo>
                    <a:pt x="1117290" y="1029181"/>
                  </a:lnTo>
                  <a:lnTo>
                    <a:pt x="0" y="1029181"/>
                  </a:lnTo>
                  <a:close/>
                </a:path>
              </a:pathLst>
            </a:custGeom>
            <a:solidFill>
              <a:srgbClr val="FAFDFC"/>
            </a:solidFill>
            <a:ln w="19050">
              <a:solidFill>
                <a:srgbClr val="000000"/>
              </a:solidFill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03"/>
                </a:lnSpc>
              </a:pPr>
              <a:r>
                <a:rPr lang="en-US" sz="1599">
                  <a:solidFill>
                    <a:srgbClr val="000000"/>
                  </a:solidFill>
                  <a:latin typeface="Nunito Bold"/>
                </a:rPr>
                <a:t>SIGN UP</a:t>
              </a:r>
            </a:p>
            <a:p>
              <a:pPr algn="ctr">
                <a:lnSpc>
                  <a:spcPts val="2703"/>
                </a:lnSpc>
              </a:pPr>
              <a:r>
                <a:rPr lang="en-US" sz="1599">
                  <a:solidFill>
                    <a:srgbClr val="000000"/>
                  </a:solidFill>
                  <a:latin typeface="Nunito Bold"/>
                </a:rPr>
                <a:t>&amp; SIGN IN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2641750" y="4247563"/>
            <a:ext cx="2194768" cy="5415953"/>
            <a:chOff x="0" y="0"/>
            <a:chExt cx="812800" cy="200571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2005718"/>
            </a:xfrm>
            <a:custGeom>
              <a:avLst/>
              <a:gdLst/>
              <a:ahLst/>
              <a:cxnLst/>
              <a:rect l="l" t="t" r="r" b="b"/>
              <a:pathLst>
                <a:path w="812800" h="2005718">
                  <a:moveTo>
                    <a:pt x="0" y="0"/>
                  </a:moveTo>
                  <a:lnTo>
                    <a:pt x="812800" y="0"/>
                  </a:lnTo>
                  <a:lnTo>
                    <a:pt x="812800" y="2005718"/>
                  </a:lnTo>
                  <a:lnTo>
                    <a:pt x="0" y="2005718"/>
                  </a:lnTo>
                  <a:close/>
                </a:path>
              </a:pathLst>
            </a:custGeom>
            <a:solidFill>
              <a:srgbClr val="FAFDFC"/>
            </a:solidFill>
            <a:ln w="19050">
              <a:solidFill>
                <a:srgbClr val="000000"/>
              </a:solidFill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03"/>
                </a:lnSpc>
              </a:pPr>
              <a:r>
                <a:rPr lang="en-US" sz="1599">
                  <a:solidFill>
                    <a:srgbClr val="000000"/>
                  </a:solidFill>
                  <a:latin typeface="Nunito Bold"/>
                </a:rPr>
                <a:t>RESET </a:t>
              </a:r>
            </a:p>
            <a:p>
              <a:pPr algn="ctr">
                <a:lnSpc>
                  <a:spcPts val="2703"/>
                </a:lnSpc>
              </a:pPr>
              <a:r>
                <a:rPr lang="en-US" sz="1599">
                  <a:solidFill>
                    <a:srgbClr val="000000"/>
                  </a:solidFill>
                  <a:latin typeface="Nunito Bold"/>
                </a:rPr>
                <a:t>PASSWORD</a:t>
              </a:r>
            </a:p>
            <a:p>
              <a:pPr algn="ctr">
                <a:lnSpc>
                  <a:spcPts val="2703"/>
                </a:lnSpc>
              </a:pPr>
              <a:r>
                <a:rPr lang="en-US" sz="1599">
                  <a:solidFill>
                    <a:srgbClr val="000000"/>
                  </a:solidFill>
                  <a:latin typeface="Nunito Bold"/>
                </a:rPr>
                <a:t>(DỰ TÍNH)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177343" y="166033"/>
            <a:ext cx="1602219" cy="851942"/>
            <a:chOff x="0" y="0"/>
            <a:chExt cx="812800" cy="43218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432187"/>
            </a:xfrm>
            <a:custGeom>
              <a:avLst/>
              <a:gdLst/>
              <a:ahLst/>
              <a:cxnLst/>
              <a:rect l="l" t="t" r="r" b="b"/>
              <a:pathLst>
                <a:path w="812800" h="432187">
                  <a:moveTo>
                    <a:pt x="0" y="0"/>
                  </a:moveTo>
                  <a:lnTo>
                    <a:pt x="812800" y="0"/>
                  </a:lnTo>
                  <a:lnTo>
                    <a:pt x="812800" y="432187"/>
                  </a:lnTo>
                  <a:lnTo>
                    <a:pt x="0" y="432187"/>
                  </a:lnTo>
                  <a:close/>
                </a:path>
              </a:pathLst>
            </a:custGeom>
            <a:solidFill>
              <a:srgbClr val="FAFDFC"/>
            </a:solidFill>
            <a:ln w="19050">
              <a:solidFill>
                <a:srgbClr val="000000"/>
              </a:solidFill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03"/>
                </a:lnSpc>
              </a:pPr>
              <a:r>
                <a:rPr lang="en-US" sz="1599">
                  <a:solidFill>
                    <a:srgbClr val="000000"/>
                  </a:solidFill>
                  <a:latin typeface="Nunito Bold"/>
                </a:rPr>
                <a:t>SERVER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8168637" y="4560330"/>
            <a:ext cx="3617673" cy="5236894"/>
            <a:chOff x="0" y="0"/>
            <a:chExt cx="952803" cy="1379264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952803" cy="1379264"/>
            </a:xfrm>
            <a:custGeom>
              <a:avLst/>
              <a:gdLst/>
              <a:ahLst/>
              <a:cxnLst/>
              <a:rect l="l" t="t" r="r" b="b"/>
              <a:pathLst>
                <a:path w="952803" h="1379264">
                  <a:moveTo>
                    <a:pt x="0" y="0"/>
                  </a:moveTo>
                  <a:lnTo>
                    <a:pt x="952803" y="0"/>
                  </a:lnTo>
                  <a:lnTo>
                    <a:pt x="952803" y="1379264"/>
                  </a:lnTo>
                  <a:lnTo>
                    <a:pt x="0" y="137926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>
              <a:solidFill>
                <a:srgbClr val="000000"/>
              </a:solidFill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03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8975549" y="5336915"/>
            <a:ext cx="2044049" cy="1264944"/>
            <a:chOff x="0" y="0"/>
            <a:chExt cx="843771" cy="522161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43771" cy="522161"/>
            </a:xfrm>
            <a:custGeom>
              <a:avLst/>
              <a:gdLst/>
              <a:ahLst/>
              <a:cxnLst/>
              <a:rect l="l" t="t" r="r" b="b"/>
              <a:pathLst>
                <a:path w="843771" h="522161">
                  <a:moveTo>
                    <a:pt x="421885" y="0"/>
                  </a:moveTo>
                  <a:lnTo>
                    <a:pt x="843771" y="261081"/>
                  </a:lnTo>
                  <a:lnTo>
                    <a:pt x="421885" y="522161"/>
                  </a:lnTo>
                  <a:lnTo>
                    <a:pt x="0" y="261081"/>
                  </a:lnTo>
                  <a:lnTo>
                    <a:pt x="421885" y="0"/>
                  </a:lnTo>
                  <a:close/>
                </a:path>
              </a:pathLst>
            </a:custGeom>
            <a:solidFill>
              <a:srgbClr val="FAFDFC"/>
            </a:solidFill>
            <a:ln w="19050">
              <a:solidFill>
                <a:srgbClr val="000000"/>
              </a:solidFill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139700" y="63500"/>
              <a:ext cx="533400" cy="609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03"/>
                </a:lnSpc>
              </a:pPr>
              <a:r>
                <a:rPr lang="en-US" sz="1599">
                  <a:solidFill>
                    <a:srgbClr val="000000"/>
                  </a:solidFill>
                  <a:latin typeface="Nunito Bold"/>
                </a:rPr>
                <a:t>EMAIL HỢP LỆ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8716351" y="7378438"/>
            <a:ext cx="2524203" cy="663141"/>
            <a:chOff x="0" y="0"/>
            <a:chExt cx="812800" cy="213533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213533"/>
            </a:xfrm>
            <a:custGeom>
              <a:avLst/>
              <a:gdLst/>
              <a:ahLst/>
              <a:cxnLst/>
              <a:rect l="l" t="t" r="r" b="b"/>
              <a:pathLst>
                <a:path w="812800" h="213533">
                  <a:moveTo>
                    <a:pt x="0" y="0"/>
                  </a:moveTo>
                  <a:lnTo>
                    <a:pt x="812800" y="0"/>
                  </a:lnTo>
                  <a:lnTo>
                    <a:pt x="812800" y="213533"/>
                  </a:lnTo>
                  <a:lnTo>
                    <a:pt x="0" y="213533"/>
                  </a:lnTo>
                  <a:close/>
                </a:path>
              </a:pathLst>
            </a:custGeom>
            <a:solidFill>
              <a:srgbClr val="FAFDFC"/>
            </a:solidFill>
            <a:ln w="19050">
              <a:solidFill>
                <a:srgbClr val="000000"/>
              </a:solidFill>
            </a:ln>
          </p:spPr>
        </p:sp>
        <p:sp>
          <p:nvSpPr>
            <p:cNvPr id="22" name="TextBox 22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03"/>
                </a:lnSpc>
              </a:pPr>
              <a:r>
                <a:rPr lang="en-US" sz="1599">
                  <a:solidFill>
                    <a:srgbClr val="000000"/>
                  </a:solidFill>
                  <a:latin typeface="Nunito Bold"/>
                </a:rPr>
                <a:t>TẠO MÃ XÁC NHẬN</a:t>
              </a:r>
            </a:p>
          </p:txBody>
        </p:sp>
      </p:grpSp>
      <p:sp>
        <p:nvSpPr>
          <p:cNvPr id="23" name="Freeform 23"/>
          <p:cNvSpPr/>
          <p:nvPr/>
        </p:nvSpPr>
        <p:spPr>
          <a:xfrm>
            <a:off x="9261245" y="8771988"/>
            <a:ext cx="1358283" cy="891527"/>
          </a:xfrm>
          <a:custGeom>
            <a:avLst/>
            <a:gdLst/>
            <a:ahLst/>
            <a:cxnLst/>
            <a:rect l="l" t="t" r="r" b="b"/>
            <a:pathLst>
              <a:path w="1358283" h="891527">
                <a:moveTo>
                  <a:pt x="0" y="0"/>
                </a:moveTo>
                <a:lnTo>
                  <a:pt x="1358283" y="0"/>
                </a:lnTo>
                <a:lnTo>
                  <a:pt x="1358283" y="891528"/>
                </a:lnTo>
                <a:lnTo>
                  <a:pt x="0" y="8915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24" name="Group 24"/>
          <p:cNvGrpSpPr/>
          <p:nvPr/>
        </p:nvGrpSpPr>
        <p:grpSpPr>
          <a:xfrm>
            <a:off x="15702727" y="635635"/>
            <a:ext cx="2194768" cy="9161589"/>
            <a:chOff x="0" y="0"/>
            <a:chExt cx="812800" cy="339286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3392860"/>
            </a:xfrm>
            <a:custGeom>
              <a:avLst/>
              <a:gdLst/>
              <a:ahLst/>
              <a:cxnLst/>
              <a:rect l="l" t="t" r="r" b="b"/>
              <a:pathLst>
                <a:path w="812800" h="3392860">
                  <a:moveTo>
                    <a:pt x="324525" y="0"/>
                  </a:moveTo>
                  <a:lnTo>
                    <a:pt x="488275" y="0"/>
                  </a:lnTo>
                  <a:cubicBezTo>
                    <a:pt x="667505" y="0"/>
                    <a:pt x="812800" y="145295"/>
                    <a:pt x="812800" y="324525"/>
                  </a:cubicBezTo>
                  <a:lnTo>
                    <a:pt x="812800" y="3068335"/>
                  </a:lnTo>
                  <a:cubicBezTo>
                    <a:pt x="812800" y="3154404"/>
                    <a:pt x="778609" y="3236948"/>
                    <a:pt x="717749" y="3297808"/>
                  </a:cubicBezTo>
                  <a:cubicBezTo>
                    <a:pt x="656889" y="3358669"/>
                    <a:pt x="574345" y="3392860"/>
                    <a:pt x="488275" y="3392860"/>
                  </a:cubicBezTo>
                  <a:lnTo>
                    <a:pt x="324525" y="3392860"/>
                  </a:lnTo>
                  <a:cubicBezTo>
                    <a:pt x="145295" y="3392860"/>
                    <a:pt x="0" y="3247565"/>
                    <a:pt x="0" y="3068335"/>
                  </a:cubicBezTo>
                  <a:lnTo>
                    <a:pt x="0" y="324525"/>
                  </a:lnTo>
                  <a:cubicBezTo>
                    <a:pt x="0" y="145295"/>
                    <a:pt x="145295" y="0"/>
                    <a:pt x="324525" y="0"/>
                  </a:cubicBezTo>
                  <a:close/>
                </a:path>
              </a:pathLst>
            </a:custGeom>
            <a:solidFill>
              <a:srgbClr val="FAFDFC"/>
            </a:solidFill>
            <a:ln w="19050">
              <a:solidFill>
                <a:srgbClr val="000000"/>
              </a:solidFill>
            </a:ln>
          </p:spPr>
        </p:sp>
        <p:sp>
          <p:nvSpPr>
            <p:cNvPr id="26" name="TextBox 26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03"/>
                </a:lnSpc>
              </a:pPr>
              <a:r>
                <a:rPr lang="en-US" sz="1599">
                  <a:solidFill>
                    <a:srgbClr val="000000"/>
                  </a:solidFill>
                  <a:latin typeface="Nunito Bold"/>
                </a:rPr>
                <a:t>COOKROACHDB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15683677" y="592004"/>
            <a:ext cx="2194768" cy="1340709"/>
            <a:chOff x="0" y="0"/>
            <a:chExt cx="578046" cy="353108"/>
          </a:xfrm>
        </p:grpSpPr>
        <p:sp>
          <p:nvSpPr>
            <p:cNvPr id="28" name="Freeform 28"/>
            <p:cNvSpPr/>
            <p:nvPr/>
          </p:nvSpPr>
          <p:spPr>
            <a:xfrm>
              <a:off x="235217" y="0"/>
              <a:ext cx="107611" cy="353108"/>
            </a:xfrm>
            <a:custGeom>
              <a:avLst/>
              <a:gdLst/>
              <a:ahLst/>
              <a:cxnLst/>
              <a:rect l="l" t="t" r="r" b="b"/>
              <a:pathLst>
                <a:path w="107611" h="353108">
                  <a:moveTo>
                    <a:pt x="53806" y="0"/>
                  </a:moveTo>
                  <a:lnTo>
                    <a:pt x="53806" y="0"/>
                  </a:lnTo>
                  <a:cubicBezTo>
                    <a:pt x="107611" y="111554"/>
                    <a:pt x="107611" y="241555"/>
                    <a:pt x="53806" y="353108"/>
                  </a:cubicBezTo>
                  <a:cubicBezTo>
                    <a:pt x="0" y="241555"/>
                    <a:pt x="0" y="111554"/>
                    <a:pt x="53806" y="0"/>
                  </a:cubicBezTo>
                  <a:close/>
                </a:path>
              </a:pathLst>
            </a:custGeom>
            <a:solidFill>
              <a:srgbClr val="FFFFFF"/>
            </a:solidFill>
            <a:ln w="19050">
              <a:solidFill>
                <a:srgbClr val="000000"/>
              </a:solidFill>
            </a:ln>
          </p:spPr>
        </p:sp>
        <p:sp>
          <p:nvSpPr>
            <p:cNvPr id="29" name="TextBox 29"/>
            <p:cNvSpPr txBox="1"/>
            <p:nvPr/>
          </p:nvSpPr>
          <p:spPr>
            <a:xfrm>
              <a:off x="76200" y="-38100"/>
              <a:ext cx="660400" cy="774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03"/>
                </a:lnSpc>
              </a:pPr>
              <a:endParaRPr/>
            </a:p>
          </p:txBody>
        </p:sp>
      </p:grpSp>
      <p:sp>
        <p:nvSpPr>
          <p:cNvPr id="30" name="AutoShape 30"/>
          <p:cNvSpPr/>
          <p:nvPr/>
        </p:nvSpPr>
        <p:spPr>
          <a:xfrm flipH="1">
            <a:off x="9977474" y="1017975"/>
            <a:ext cx="978" cy="3542355"/>
          </a:xfrm>
          <a:prstGeom prst="line">
            <a:avLst/>
          </a:prstGeom>
          <a:ln w="38100" cap="flat">
            <a:solidFill>
              <a:srgbClr val="000000"/>
            </a:solidFill>
            <a:prstDash val="sysDash"/>
            <a:headEnd type="none" w="sm" len="sm"/>
            <a:tailEnd type="none" w="sm" len="sm"/>
          </a:ln>
        </p:spPr>
      </p:sp>
      <p:sp>
        <p:nvSpPr>
          <p:cNvPr id="31" name="AutoShape 31"/>
          <p:cNvSpPr/>
          <p:nvPr/>
        </p:nvSpPr>
        <p:spPr>
          <a:xfrm>
            <a:off x="4854662" y="1680586"/>
            <a:ext cx="5104741" cy="11606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2" name="AutoShape 32"/>
          <p:cNvSpPr/>
          <p:nvPr/>
        </p:nvSpPr>
        <p:spPr>
          <a:xfrm flipV="1">
            <a:off x="9997502" y="1673143"/>
            <a:ext cx="5705225" cy="14887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3" name="AutoShape 33"/>
          <p:cNvSpPr/>
          <p:nvPr/>
        </p:nvSpPr>
        <p:spPr>
          <a:xfrm flipH="1" flipV="1">
            <a:off x="4854662" y="2921626"/>
            <a:ext cx="5142841" cy="1905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4" name="AutoShape 34"/>
          <p:cNvSpPr/>
          <p:nvPr/>
        </p:nvSpPr>
        <p:spPr>
          <a:xfrm flipH="1">
            <a:off x="9978452" y="2946058"/>
            <a:ext cx="5705225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5" name="AutoShape 35"/>
          <p:cNvSpPr/>
          <p:nvPr/>
        </p:nvSpPr>
        <p:spPr>
          <a:xfrm flipV="1">
            <a:off x="1827019" y="2343020"/>
            <a:ext cx="814732" cy="1875953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6" name="AutoShape 36"/>
          <p:cNvSpPr/>
          <p:nvPr/>
        </p:nvSpPr>
        <p:spPr>
          <a:xfrm>
            <a:off x="1827019" y="4218973"/>
            <a:ext cx="832842" cy="2746467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7" name="AutoShape 37"/>
          <p:cNvSpPr/>
          <p:nvPr/>
        </p:nvSpPr>
        <p:spPr>
          <a:xfrm flipH="1">
            <a:off x="9978452" y="6601859"/>
            <a:ext cx="19121" cy="77658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8" name="AutoShape 38"/>
          <p:cNvSpPr/>
          <p:nvPr/>
        </p:nvSpPr>
        <p:spPr>
          <a:xfrm flipH="1">
            <a:off x="9940387" y="8041579"/>
            <a:ext cx="19016" cy="730409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39" name="Group 39"/>
          <p:cNvGrpSpPr/>
          <p:nvPr/>
        </p:nvGrpSpPr>
        <p:grpSpPr>
          <a:xfrm>
            <a:off x="5703663" y="1341154"/>
            <a:ext cx="2263480" cy="749808"/>
            <a:chOff x="0" y="0"/>
            <a:chExt cx="1148255" cy="380375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1148255" cy="380375"/>
            </a:xfrm>
            <a:custGeom>
              <a:avLst/>
              <a:gdLst/>
              <a:ahLst/>
              <a:cxnLst/>
              <a:rect l="l" t="t" r="r" b="b"/>
              <a:pathLst>
                <a:path w="1148255" h="380375">
                  <a:moveTo>
                    <a:pt x="0" y="0"/>
                  </a:moveTo>
                  <a:lnTo>
                    <a:pt x="1148255" y="0"/>
                  </a:lnTo>
                  <a:lnTo>
                    <a:pt x="1148255" y="380375"/>
                  </a:lnTo>
                  <a:lnTo>
                    <a:pt x="0" y="380375"/>
                  </a:lnTo>
                  <a:close/>
                </a:path>
              </a:pathLst>
            </a:custGeom>
            <a:solidFill>
              <a:srgbClr val="FAFDFC"/>
            </a:solidFill>
            <a:ln>
              <a:noFill/>
            </a:ln>
          </p:spPr>
        </p:sp>
        <p:sp>
          <p:nvSpPr>
            <p:cNvPr id="41" name="TextBox 41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03"/>
                </a:lnSpc>
              </a:pPr>
              <a:r>
                <a:rPr lang="en-US" sz="1599">
                  <a:solidFill>
                    <a:srgbClr val="000000"/>
                  </a:solidFill>
                  <a:latin typeface="Nunito Bold"/>
                </a:rPr>
                <a:t>GỬI THÔNG TIN ĐĂNG KÝ</a:t>
              </a:r>
            </a:p>
          </p:txBody>
        </p:sp>
      </p:grpSp>
      <p:grpSp>
        <p:nvGrpSpPr>
          <p:cNvPr id="42" name="Group 42"/>
          <p:cNvGrpSpPr/>
          <p:nvPr/>
        </p:nvGrpSpPr>
        <p:grpSpPr>
          <a:xfrm>
            <a:off x="11786311" y="1332175"/>
            <a:ext cx="2127608" cy="749808"/>
            <a:chOff x="0" y="0"/>
            <a:chExt cx="1079328" cy="380375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1079328" cy="380375"/>
            </a:xfrm>
            <a:custGeom>
              <a:avLst/>
              <a:gdLst/>
              <a:ahLst/>
              <a:cxnLst/>
              <a:rect l="l" t="t" r="r" b="b"/>
              <a:pathLst>
                <a:path w="1079328" h="380375">
                  <a:moveTo>
                    <a:pt x="0" y="0"/>
                  </a:moveTo>
                  <a:lnTo>
                    <a:pt x="1079328" y="0"/>
                  </a:lnTo>
                  <a:lnTo>
                    <a:pt x="1079328" y="380375"/>
                  </a:lnTo>
                  <a:lnTo>
                    <a:pt x="0" y="380375"/>
                  </a:lnTo>
                  <a:close/>
                </a:path>
              </a:pathLst>
            </a:custGeom>
            <a:solidFill>
              <a:srgbClr val="FAFDFC"/>
            </a:solidFill>
            <a:ln>
              <a:noFill/>
            </a:ln>
          </p:spPr>
        </p:sp>
        <p:sp>
          <p:nvSpPr>
            <p:cNvPr id="44" name="TextBox 44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03"/>
                </a:lnSpc>
              </a:pPr>
              <a:r>
                <a:rPr lang="en-US" sz="1599">
                  <a:solidFill>
                    <a:srgbClr val="000000"/>
                  </a:solidFill>
                  <a:latin typeface="Nunito Bold"/>
                </a:rPr>
                <a:t>KIỂM TRA THÔNG TIN ĐĂNG KÝ</a:t>
              </a:r>
            </a:p>
          </p:txBody>
        </p:sp>
      </p:grpSp>
      <p:grpSp>
        <p:nvGrpSpPr>
          <p:cNvPr id="45" name="Group 45"/>
          <p:cNvGrpSpPr/>
          <p:nvPr/>
        </p:nvGrpSpPr>
        <p:grpSpPr>
          <a:xfrm>
            <a:off x="11767261" y="2538251"/>
            <a:ext cx="2127608" cy="815614"/>
            <a:chOff x="0" y="0"/>
            <a:chExt cx="1079328" cy="413758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1079328" cy="413758"/>
            </a:xfrm>
            <a:custGeom>
              <a:avLst/>
              <a:gdLst/>
              <a:ahLst/>
              <a:cxnLst/>
              <a:rect l="l" t="t" r="r" b="b"/>
              <a:pathLst>
                <a:path w="1079328" h="413758">
                  <a:moveTo>
                    <a:pt x="0" y="0"/>
                  </a:moveTo>
                  <a:lnTo>
                    <a:pt x="1079328" y="0"/>
                  </a:lnTo>
                  <a:lnTo>
                    <a:pt x="1079328" y="413758"/>
                  </a:lnTo>
                  <a:lnTo>
                    <a:pt x="0" y="413758"/>
                  </a:lnTo>
                  <a:close/>
                </a:path>
              </a:pathLst>
            </a:custGeom>
            <a:solidFill>
              <a:srgbClr val="FAFDFC"/>
            </a:solidFill>
            <a:ln>
              <a:noFill/>
            </a:ln>
          </p:spPr>
        </p:sp>
        <p:sp>
          <p:nvSpPr>
            <p:cNvPr id="47" name="TextBox 47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03"/>
                </a:lnSpc>
              </a:pPr>
              <a:r>
                <a:rPr lang="en-US" sz="1599">
                  <a:solidFill>
                    <a:srgbClr val="000000"/>
                  </a:solidFill>
                  <a:latin typeface="Nunito Bold"/>
                </a:rPr>
                <a:t>TRẢ VỀ KẾT QUẢ ĐĂNG KÝ</a:t>
              </a:r>
            </a:p>
          </p:txBody>
        </p:sp>
      </p:grpSp>
      <p:grpSp>
        <p:nvGrpSpPr>
          <p:cNvPr id="48" name="Group 48"/>
          <p:cNvGrpSpPr/>
          <p:nvPr/>
        </p:nvGrpSpPr>
        <p:grpSpPr>
          <a:xfrm>
            <a:off x="5703663" y="2503528"/>
            <a:ext cx="2263480" cy="815614"/>
            <a:chOff x="0" y="0"/>
            <a:chExt cx="1148255" cy="413758"/>
          </a:xfrm>
        </p:grpSpPr>
        <p:sp>
          <p:nvSpPr>
            <p:cNvPr id="49" name="Freeform 49"/>
            <p:cNvSpPr/>
            <p:nvPr/>
          </p:nvSpPr>
          <p:spPr>
            <a:xfrm>
              <a:off x="0" y="0"/>
              <a:ext cx="1148255" cy="413758"/>
            </a:xfrm>
            <a:custGeom>
              <a:avLst/>
              <a:gdLst/>
              <a:ahLst/>
              <a:cxnLst/>
              <a:rect l="l" t="t" r="r" b="b"/>
              <a:pathLst>
                <a:path w="1148255" h="413758">
                  <a:moveTo>
                    <a:pt x="0" y="0"/>
                  </a:moveTo>
                  <a:lnTo>
                    <a:pt x="1148255" y="0"/>
                  </a:lnTo>
                  <a:lnTo>
                    <a:pt x="1148255" y="413758"/>
                  </a:lnTo>
                  <a:lnTo>
                    <a:pt x="0" y="413758"/>
                  </a:lnTo>
                  <a:close/>
                </a:path>
              </a:pathLst>
            </a:custGeom>
            <a:solidFill>
              <a:srgbClr val="FAFDFC"/>
            </a:solidFill>
            <a:ln>
              <a:noFill/>
            </a:ln>
          </p:spPr>
        </p:sp>
        <p:sp>
          <p:nvSpPr>
            <p:cNvPr id="50" name="TextBox 50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03"/>
                </a:lnSpc>
              </a:pPr>
              <a:r>
                <a:rPr lang="en-US" sz="1599">
                  <a:solidFill>
                    <a:srgbClr val="000000"/>
                  </a:solidFill>
                  <a:latin typeface="Nunito Bold"/>
                </a:rPr>
                <a:t>TẠO SESSION MỚI</a:t>
              </a:r>
            </a:p>
          </p:txBody>
        </p:sp>
      </p:grpSp>
      <p:grpSp>
        <p:nvGrpSpPr>
          <p:cNvPr id="51" name="Group 51"/>
          <p:cNvGrpSpPr/>
          <p:nvPr/>
        </p:nvGrpSpPr>
        <p:grpSpPr>
          <a:xfrm>
            <a:off x="4836518" y="4731983"/>
            <a:ext cx="3332119" cy="578155"/>
            <a:chOff x="0" y="0"/>
            <a:chExt cx="4442825" cy="770873"/>
          </a:xfrm>
        </p:grpSpPr>
        <p:sp>
          <p:nvSpPr>
            <p:cNvPr id="52" name="AutoShape 52"/>
            <p:cNvSpPr/>
            <p:nvPr/>
          </p:nvSpPr>
          <p:spPr>
            <a:xfrm flipV="1">
              <a:off x="0" y="410837"/>
              <a:ext cx="4442825" cy="0"/>
            </a:xfrm>
            <a:prstGeom prst="line">
              <a:avLst/>
            </a:prstGeom>
            <a:ln w="50800" cap="flat">
              <a:solidFill>
                <a:srgbClr val="000000"/>
              </a:solidFill>
              <a:prstDash val="solid"/>
              <a:headEnd type="none" w="sm" len="sm"/>
              <a:tailEnd type="arrow" w="med" len="sm"/>
            </a:ln>
          </p:spPr>
        </p:sp>
        <p:grpSp>
          <p:nvGrpSpPr>
            <p:cNvPr id="53" name="Group 53"/>
            <p:cNvGrpSpPr/>
            <p:nvPr/>
          </p:nvGrpSpPr>
          <p:grpSpPr>
            <a:xfrm>
              <a:off x="560524" y="0"/>
              <a:ext cx="3113172" cy="770873"/>
              <a:chOff x="0" y="0"/>
              <a:chExt cx="1184476" cy="293296"/>
            </a:xfrm>
          </p:grpSpPr>
          <p:sp>
            <p:nvSpPr>
              <p:cNvPr id="54" name="Freeform 54"/>
              <p:cNvSpPr/>
              <p:nvPr/>
            </p:nvSpPr>
            <p:spPr>
              <a:xfrm>
                <a:off x="0" y="0"/>
                <a:ext cx="1184476" cy="293296"/>
              </a:xfrm>
              <a:custGeom>
                <a:avLst/>
                <a:gdLst/>
                <a:ahLst/>
                <a:cxnLst/>
                <a:rect l="l" t="t" r="r" b="b"/>
                <a:pathLst>
                  <a:path w="1184476" h="293296">
                    <a:moveTo>
                      <a:pt x="0" y="0"/>
                    </a:moveTo>
                    <a:lnTo>
                      <a:pt x="1184476" y="0"/>
                    </a:lnTo>
                    <a:lnTo>
                      <a:pt x="1184476" y="293296"/>
                    </a:lnTo>
                    <a:lnTo>
                      <a:pt x="0" y="293296"/>
                    </a:lnTo>
                    <a:close/>
                  </a:path>
                </a:pathLst>
              </a:custGeom>
              <a:solidFill>
                <a:srgbClr val="FAFDFC"/>
              </a:solidFill>
              <a:ln>
                <a:noFill/>
              </a:ln>
            </p:spPr>
          </p:sp>
          <p:sp>
            <p:nvSpPr>
              <p:cNvPr id="55" name="TextBox 55"/>
              <p:cNvSpPr txBox="1"/>
              <p:nvPr/>
            </p:nvSpPr>
            <p:spPr>
              <a:xfrm>
                <a:off x="0" y="-76200"/>
                <a:ext cx="812800" cy="8890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03"/>
                  </a:lnSpc>
                </a:pPr>
                <a:r>
                  <a:rPr lang="en-US" sz="1599">
                    <a:solidFill>
                      <a:srgbClr val="000000"/>
                    </a:solidFill>
                    <a:latin typeface="Nunito Bold"/>
                  </a:rPr>
                  <a:t>GỬI THÔNG TIN EMAIL</a:t>
                </a:r>
              </a:p>
            </p:txBody>
          </p:sp>
        </p:grpSp>
      </p:grpSp>
      <p:grpSp>
        <p:nvGrpSpPr>
          <p:cNvPr id="56" name="Group 56"/>
          <p:cNvGrpSpPr/>
          <p:nvPr/>
        </p:nvGrpSpPr>
        <p:grpSpPr>
          <a:xfrm>
            <a:off x="11786218" y="4560330"/>
            <a:ext cx="3916602" cy="749808"/>
            <a:chOff x="0" y="0"/>
            <a:chExt cx="5222136" cy="999744"/>
          </a:xfrm>
        </p:grpSpPr>
        <p:sp>
          <p:nvSpPr>
            <p:cNvPr id="57" name="AutoShape 57"/>
            <p:cNvSpPr/>
            <p:nvPr/>
          </p:nvSpPr>
          <p:spPr>
            <a:xfrm flipV="1">
              <a:off x="124" y="639342"/>
              <a:ext cx="5221888" cy="25400"/>
            </a:xfrm>
            <a:prstGeom prst="line">
              <a:avLst/>
            </a:prstGeom>
            <a:ln w="50800" cap="flat">
              <a:solidFill>
                <a:srgbClr val="000000"/>
              </a:solidFill>
              <a:prstDash val="solid"/>
              <a:headEnd type="none" w="sm" len="sm"/>
              <a:tailEnd type="arrow" w="med" len="sm"/>
            </a:ln>
          </p:spPr>
        </p:sp>
        <p:grpSp>
          <p:nvGrpSpPr>
            <p:cNvPr id="58" name="Group 58"/>
            <p:cNvGrpSpPr/>
            <p:nvPr/>
          </p:nvGrpSpPr>
          <p:grpSpPr>
            <a:xfrm>
              <a:off x="1241723" y="0"/>
              <a:ext cx="2712286" cy="999744"/>
              <a:chOff x="0" y="0"/>
              <a:chExt cx="1031950" cy="380375"/>
            </a:xfrm>
          </p:grpSpPr>
          <p:sp>
            <p:nvSpPr>
              <p:cNvPr id="59" name="Freeform 59"/>
              <p:cNvSpPr/>
              <p:nvPr/>
            </p:nvSpPr>
            <p:spPr>
              <a:xfrm>
                <a:off x="0" y="0"/>
                <a:ext cx="1031950" cy="380375"/>
              </a:xfrm>
              <a:custGeom>
                <a:avLst/>
                <a:gdLst/>
                <a:ahLst/>
                <a:cxnLst/>
                <a:rect l="l" t="t" r="r" b="b"/>
                <a:pathLst>
                  <a:path w="1031950" h="380375">
                    <a:moveTo>
                      <a:pt x="0" y="0"/>
                    </a:moveTo>
                    <a:lnTo>
                      <a:pt x="1031950" y="0"/>
                    </a:lnTo>
                    <a:lnTo>
                      <a:pt x="1031950" y="380375"/>
                    </a:lnTo>
                    <a:lnTo>
                      <a:pt x="0" y="380375"/>
                    </a:lnTo>
                    <a:close/>
                  </a:path>
                </a:pathLst>
              </a:custGeom>
              <a:solidFill>
                <a:srgbClr val="FAFDFC"/>
              </a:solidFill>
              <a:ln>
                <a:noFill/>
              </a:ln>
            </p:spPr>
          </p:sp>
          <p:sp>
            <p:nvSpPr>
              <p:cNvPr id="60" name="TextBox 60"/>
              <p:cNvSpPr txBox="1"/>
              <p:nvPr/>
            </p:nvSpPr>
            <p:spPr>
              <a:xfrm>
                <a:off x="0" y="-76200"/>
                <a:ext cx="812800" cy="8890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03"/>
                  </a:lnSpc>
                </a:pPr>
                <a:r>
                  <a:rPr lang="en-US" sz="1599">
                    <a:solidFill>
                      <a:srgbClr val="000000"/>
                    </a:solidFill>
                    <a:latin typeface="Nunito Bold"/>
                  </a:rPr>
                  <a:t>KIỂM TRA THÔNG TIN EMAIL</a:t>
                </a:r>
              </a:p>
            </p:txBody>
          </p:sp>
        </p:grpSp>
      </p:grpSp>
      <p:grpSp>
        <p:nvGrpSpPr>
          <p:cNvPr id="61" name="Group 61"/>
          <p:cNvGrpSpPr/>
          <p:nvPr/>
        </p:nvGrpSpPr>
        <p:grpSpPr>
          <a:xfrm>
            <a:off x="11019545" y="5698900"/>
            <a:ext cx="4702602" cy="749808"/>
            <a:chOff x="0" y="0"/>
            <a:chExt cx="6270136" cy="999744"/>
          </a:xfrm>
        </p:grpSpPr>
        <p:sp>
          <p:nvSpPr>
            <p:cNvPr id="62" name="AutoShape 62"/>
            <p:cNvSpPr/>
            <p:nvPr/>
          </p:nvSpPr>
          <p:spPr>
            <a:xfrm flipH="1" flipV="1">
              <a:off x="247" y="372213"/>
              <a:ext cx="6269643" cy="60855"/>
            </a:xfrm>
            <a:prstGeom prst="line">
              <a:avLst/>
            </a:prstGeom>
            <a:ln w="50800" cap="flat">
              <a:solidFill>
                <a:srgbClr val="000000"/>
              </a:solidFill>
              <a:prstDash val="solid"/>
              <a:headEnd type="none" w="sm" len="sm"/>
              <a:tailEnd type="arrow" w="med" len="sm"/>
            </a:ln>
          </p:spPr>
        </p:sp>
        <p:grpSp>
          <p:nvGrpSpPr>
            <p:cNvPr id="63" name="Group 63"/>
            <p:cNvGrpSpPr/>
            <p:nvPr/>
          </p:nvGrpSpPr>
          <p:grpSpPr>
            <a:xfrm>
              <a:off x="2289601" y="0"/>
              <a:ext cx="2738689" cy="999744"/>
              <a:chOff x="0" y="0"/>
              <a:chExt cx="1041995" cy="380375"/>
            </a:xfrm>
          </p:grpSpPr>
          <p:sp>
            <p:nvSpPr>
              <p:cNvPr id="64" name="Freeform 64"/>
              <p:cNvSpPr/>
              <p:nvPr/>
            </p:nvSpPr>
            <p:spPr>
              <a:xfrm>
                <a:off x="0" y="0"/>
                <a:ext cx="1041995" cy="380375"/>
              </a:xfrm>
              <a:custGeom>
                <a:avLst/>
                <a:gdLst/>
                <a:ahLst/>
                <a:cxnLst/>
                <a:rect l="l" t="t" r="r" b="b"/>
                <a:pathLst>
                  <a:path w="1041995" h="380375">
                    <a:moveTo>
                      <a:pt x="0" y="0"/>
                    </a:moveTo>
                    <a:lnTo>
                      <a:pt x="1041995" y="0"/>
                    </a:lnTo>
                    <a:lnTo>
                      <a:pt x="1041995" y="380375"/>
                    </a:lnTo>
                    <a:lnTo>
                      <a:pt x="0" y="380375"/>
                    </a:lnTo>
                    <a:close/>
                  </a:path>
                </a:pathLst>
              </a:custGeom>
              <a:solidFill>
                <a:srgbClr val="FAFDFC"/>
              </a:solidFill>
              <a:ln>
                <a:noFill/>
              </a:ln>
            </p:spPr>
          </p:sp>
          <p:sp>
            <p:nvSpPr>
              <p:cNvPr id="65" name="TextBox 65"/>
              <p:cNvSpPr txBox="1"/>
              <p:nvPr/>
            </p:nvSpPr>
            <p:spPr>
              <a:xfrm>
                <a:off x="0" y="-76200"/>
                <a:ext cx="812800" cy="8890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03"/>
                  </a:lnSpc>
                </a:pPr>
                <a:r>
                  <a:rPr lang="en-US" sz="1599">
                    <a:solidFill>
                      <a:srgbClr val="000000"/>
                    </a:solidFill>
                    <a:latin typeface="Nunito Bold"/>
                  </a:rPr>
                  <a:t>TRẢ VỀ KẾT QUẢ KIỂM TRA EMAIL</a:t>
                </a:r>
              </a:p>
            </p:txBody>
          </p:sp>
        </p:grpSp>
      </p:grpSp>
      <p:grpSp>
        <p:nvGrpSpPr>
          <p:cNvPr id="66" name="Group 66"/>
          <p:cNvGrpSpPr/>
          <p:nvPr/>
        </p:nvGrpSpPr>
        <p:grpSpPr>
          <a:xfrm>
            <a:off x="4873605" y="5541319"/>
            <a:ext cx="4101943" cy="856135"/>
            <a:chOff x="0" y="0"/>
            <a:chExt cx="5469258" cy="1141514"/>
          </a:xfrm>
        </p:grpSpPr>
        <p:sp>
          <p:nvSpPr>
            <p:cNvPr id="67" name="AutoShape 67"/>
            <p:cNvSpPr/>
            <p:nvPr/>
          </p:nvSpPr>
          <p:spPr>
            <a:xfrm flipH="1" flipV="1">
              <a:off x="118" y="578017"/>
              <a:ext cx="5469022" cy="25398"/>
            </a:xfrm>
            <a:prstGeom prst="line">
              <a:avLst/>
            </a:prstGeom>
            <a:ln w="50800" cap="flat">
              <a:solidFill>
                <a:srgbClr val="000000"/>
              </a:solidFill>
              <a:prstDash val="solid"/>
              <a:headEnd type="none" w="sm" len="sm"/>
              <a:tailEnd type="arrow" w="med" len="sm"/>
            </a:ln>
          </p:spPr>
        </p:sp>
        <p:grpSp>
          <p:nvGrpSpPr>
            <p:cNvPr id="68" name="Group 68"/>
            <p:cNvGrpSpPr/>
            <p:nvPr/>
          </p:nvGrpSpPr>
          <p:grpSpPr>
            <a:xfrm>
              <a:off x="467438" y="141770"/>
              <a:ext cx="3251148" cy="999744"/>
              <a:chOff x="0" y="0"/>
              <a:chExt cx="1236972" cy="380375"/>
            </a:xfrm>
          </p:grpSpPr>
          <p:sp>
            <p:nvSpPr>
              <p:cNvPr id="69" name="Freeform 69"/>
              <p:cNvSpPr/>
              <p:nvPr/>
            </p:nvSpPr>
            <p:spPr>
              <a:xfrm>
                <a:off x="0" y="0"/>
                <a:ext cx="1236972" cy="380375"/>
              </a:xfrm>
              <a:custGeom>
                <a:avLst/>
                <a:gdLst/>
                <a:ahLst/>
                <a:cxnLst/>
                <a:rect l="l" t="t" r="r" b="b"/>
                <a:pathLst>
                  <a:path w="1236972" h="380375">
                    <a:moveTo>
                      <a:pt x="0" y="0"/>
                    </a:moveTo>
                    <a:lnTo>
                      <a:pt x="1236972" y="0"/>
                    </a:lnTo>
                    <a:lnTo>
                      <a:pt x="1236972" y="380375"/>
                    </a:lnTo>
                    <a:lnTo>
                      <a:pt x="0" y="380375"/>
                    </a:lnTo>
                    <a:close/>
                  </a:path>
                </a:pathLst>
              </a:custGeom>
              <a:solidFill>
                <a:srgbClr val="FAFDFC"/>
              </a:solidFill>
              <a:ln>
                <a:noFill/>
              </a:ln>
            </p:spPr>
          </p:sp>
          <p:sp>
            <p:nvSpPr>
              <p:cNvPr id="70" name="TextBox 70"/>
              <p:cNvSpPr txBox="1"/>
              <p:nvPr/>
            </p:nvSpPr>
            <p:spPr>
              <a:xfrm>
                <a:off x="0" y="-76200"/>
                <a:ext cx="812800" cy="8890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03"/>
                  </a:lnSpc>
                </a:pPr>
                <a:r>
                  <a:rPr lang="en-US" sz="1599">
                    <a:solidFill>
                      <a:srgbClr val="000000"/>
                    </a:solidFill>
                    <a:latin typeface="Nunito Bold"/>
                  </a:rPr>
                  <a:t>GỬI YÊU CẦU NHẬP LẠI EMAIL</a:t>
                </a:r>
              </a:p>
            </p:txBody>
          </p:sp>
        </p:grpSp>
        <p:grpSp>
          <p:nvGrpSpPr>
            <p:cNvPr id="71" name="Group 71"/>
            <p:cNvGrpSpPr/>
            <p:nvPr/>
          </p:nvGrpSpPr>
          <p:grpSpPr>
            <a:xfrm>
              <a:off x="4770967" y="0"/>
              <a:ext cx="569307" cy="1135923"/>
              <a:chOff x="0" y="0"/>
              <a:chExt cx="216606" cy="432187"/>
            </a:xfrm>
          </p:grpSpPr>
          <p:sp>
            <p:nvSpPr>
              <p:cNvPr id="72" name="Freeform 72"/>
              <p:cNvSpPr/>
              <p:nvPr/>
            </p:nvSpPr>
            <p:spPr>
              <a:xfrm>
                <a:off x="0" y="0"/>
                <a:ext cx="216606" cy="432187"/>
              </a:xfrm>
              <a:custGeom>
                <a:avLst/>
                <a:gdLst/>
                <a:ahLst/>
                <a:cxnLst/>
                <a:rect l="l" t="t" r="r" b="b"/>
                <a:pathLst>
                  <a:path w="216606" h="432187">
                    <a:moveTo>
                      <a:pt x="0" y="0"/>
                    </a:moveTo>
                    <a:lnTo>
                      <a:pt x="216606" y="0"/>
                    </a:lnTo>
                    <a:lnTo>
                      <a:pt x="216606" y="432187"/>
                    </a:lnTo>
                    <a:lnTo>
                      <a:pt x="0" y="432187"/>
                    </a:lnTo>
                    <a:close/>
                  </a:path>
                </a:pathLst>
              </a:custGeom>
              <a:solidFill>
                <a:srgbClr val="FAFDFC"/>
              </a:solidFill>
              <a:ln>
                <a:noFill/>
              </a:ln>
            </p:spPr>
          </p:sp>
          <p:sp>
            <p:nvSpPr>
              <p:cNvPr id="73" name="TextBox 73"/>
              <p:cNvSpPr txBox="1"/>
              <p:nvPr/>
            </p:nvSpPr>
            <p:spPr>
              <a:xfrm>
                <a:off x="0" y="-76200"/>
                <a:ext cx="812800" cy="8890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03"/>
                  </a:lnSpc>
                </a:pPr>
                <a:r>
                  <a:rPr lang="en-US" sz="1599">
                    <a:solidFill>
                      <a:srgbClr val="000000"/>
                    </a:solidFill>
                    <a:latin typeface="Nunito Bold"/>
                  </a:rPr>
                  <a:t>NO</a:t>
                </a:r>
              </a:p>
            </p:txBody>
          </p:sp>
        </p:grpSp>
      </p:grpSp>
      <p:grpSp>
        <p:nvGrpSpPr>
          <p:cNvPr id="74" name="Group 74"/>
          <p:cNvGrpSpPr/>
          <p:nvPr/>
        </p:nvGrpSpPr>
        <p:grpSpPr>
          <a:xfrm>
            <a:off x="9720554" y="6752085"/>
            <a:ext cx="592126" cy="406908"/>
            <a:chOff x="0" y="0"/>
            <a:chExt cx="300384" cy="206423"/>
          </a:xfrm>
        </p:grpSpPr>
        <p:sp>
          <p:nvSpPr>
            <p:cNvPr id="75" name="Freeform 75"/>
            <p:cNvSpPr/>
            <p:nvPr/>
          </p:nvSpPr>
          <p:spPr>
            <a:xfrm>
              <a:off x="0" y="0"/>
              <a:ext cx="300384" cy="206423"/>
            </a:xfrm>
            <a:custGeom>
              <a:avLst/>
              <a:gdLst/>
              <a:ahLst/>
              <a:cxnLst/>
              <a:rect l="l" t="t" r="r" b="b"/>
              <a:pathLst>
                <a:path w="300384" h="206423">
                  <a:moveTo>
                    <a:pt x="0" y="0"/>
                  </a:moveTo>
                  <a:lnTo>
                    <a:pt x="300384" y="0"/>
                  </a:lnTo>
                  <a:lnTo>
                    <a:pt x="300384" y="206423"/>
                  </a:lnTo>
                  <a:lnTo>
                    <a:pt x="0" y="206423"/>
                  </a:lnTo>
                  <a:close/>
                </a:path>
              </a:pathLst>
            </a:custGeom>
            <a:solidFill>
              <a:srgbClr val="FAFDFC"/>
            </a:solidFill>
            <a:ln>
              <a:noFill/>
            </a:ln>
          </p:spPr>
        </p:sp>
        <p:sp>
          <p:nvSpPr>
            <p:cNvPr id="76" name="TextBox 76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03"/>
                </a:lnSpc>
              </a:pPr>
              <a:r>
                <a:rPr lang="en-US" sz="1599">
                  <a:solidFill>
                    <a:srgbClr val="000000"/>
                  </a:solidFill>
                  <a:latin typeface="Nunito Bold"/>
                </a:rPr>
                <a:t>YES</a:t>
              </a:r>
            </a:p>
          </p:txBody>
        </p:sp>
      </p:grpSp>
      <p:grpSp>
        <p:nvGrpSpPr>
          <p:cNvPr id="77" name="Group 77"/>
          <p:cNvGrpSpPr/>
          <p:nvPr/>
        </p:nvGrpSpPr>
        <p:grpSpPr>
          <a:xfrm>
            <a:off x="8335453" y="8241604"/>
            <a:ext cx="3284043" cy="749808"/>
            <a:chOff x="0" y="0"/>
            <a:chExt cx="1665983" cy="380375"/>
          </a:xfrm>
        </p:grpSpPr>
        <p:sp>
          <p:nvSpPr>
            <p:cNvPr id="78" name="Freeform 78"/>
            <p:cNvSpPr/>
            <p:nvPr/>
          </p:nvSpPr>
          <p:spPr>
            <a:xfrm>
              <a:off x="0" y="0"/>
              <a:ext cx="1665983" cy="380375"/>
            </a:xfrm>
            <a:custGeom>
              <a:avLst/>
              <a:gdLst/>
              <a:ahLst/>
              <a:cxnLst/>
              <a:rect l="l" t="t" r="r" b="b"/>
              <a:pathLst>
                <a:path w="1665983" h="380375">
                  <a:moveTo>
                    <a:pt x="0" y="0"/>
                  </a:moveTo>
                  <a:lnTo>
                    <a:pt x="1665983" y="0"/>
                  </a:lnTo>
                  <a:lnTo>
                    <a:pt x="1665983" y="380375"/>
                  </a:lnTo>
                  <a:lnTo>
                    <a:pt x="0" y="380375"/>
                  </a:lnTo>
                  <a:close/>
                </a:path>
              </a:pathLst>
            </a:custGeom>
            <a:solidFill>
              <a:srgbClr val="FAFDFC"/>
            </a:solidFill>
            <a:ln>
              <a:noFill/>
            </a:ln>
          </p:spPr>
        </p:sp>
        <p:sp>
          <p:nvSpPr>
            <p:cNvPr id="79" name="TextBox 79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03"/>
                </a:lnSpc>
              </a:pPr>
              <a:r>
                <a:rPr lang="en-US" sz="1599">
                  <a:solidFill>
                    <a:srgbClr val="000000"/>
                  </a:solidFill>
                  <a:latin typeface="Nunito Bold"/>
                </a:rPr>
                <a:t>GỬI MÃ XÁC NHẬN DƯỚI DẠNG LINK CHO EMAIL</a:t>
              </a:r>
            </a:p>
          </p:txBody>
        </p:sp>
      </p:grpSp>
      <p:sp>
        <p:nvSpPr>
          <p:cNvPr id="80" name="AutoShape 80"/>
          <p:cNvSpPr/>
          <p:nvPr/>
        </p:nvSpPr>
        <p:spPr>
          <a:xfrm>
            <a:off x="11240554" y="7710009"/>
            <a:ext cx="4443123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81" name="Group 81"/>
          <p:cNvGrpSpPr/>
          <p:nvPr/>
        </p:nvGrpSpPr>
        <p:grpSpPr>
          <a:xfrm>
            <a:off x="12525773" y="7354155"/>
            <a:ext cx="2437491" cy="749808"/>
            <a:chOff x="0" y="0"/>
            <a:chExt cx="1236531" cy="380375"/>
          </a:xfrm>
        </p:grpSpPr>
        <p:sp>
          <p:nvSpPr>
            <p:cNvPr id="82" name="Freeform 82"/>
            <p:cNvSpPr/>
            <p:nvPr/>
          </p:nvSpPr>
          <p:spPr>
            <a:xfrm>
              <a:off x="0" y="0"/>
              <a:ext cx="1236531" cy="380375"/>
            </a:xfrm>
            <a:custGeom>
              <a:avLst/>
              <a:gdLst/>
              <a:ahLst/>
              <a:cxnLst/>
              <a:rect l="l" t="t" r="r" b="b"/>
              <a:pathLst>
                <a:path w="1236531" h="380375">
                  <a:moveTo>
                    <a:pt x="0" y="0"/>
                  </a:moveTo>
                  <a:lnTo>
                    <a:pt x="1236531" y="0"/>
                  </a:lnTo>
                  <a:lnTo>
                    <a:pt x="1236531" y="380375"/>
                  </a:lnTo>
                  <a:lnTo>
                    <a:pt x="0" y="380375"/>
                  </a:lnTo>
                  <a:close/>
                </a:path>
              </a:pathLst>
            </a:custGeom>
            <a:solidFill>
              <a:srgbClr val="FAFDFC"/>
            </a:solidFill>
            <a:ln>
              <a:noFill/>
            </a:ln>
          </p:spPr>
        </p:sp>
        <p:sp>
          <p:nvSpPr>
            <p:cNvPr id="83" name="TextBox 83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03"/>
                </a:lnSpc>
              </a:pPr>
              <a:r>
                <a:rPr lang="en-US" sz="1599">
                  <a:solidFill>
                    <a:srgbClr val="000000"/>
                  </a:solidFill>
                  <a:latin typeface="Nunito Bold"/>
                </a:rPr>
                <a:t>LƯU MÃ XÁC NHẬN VÀ THỜI GIAN TỒN TẠI</a:t>
              </a:r>
            </a:p>
          </p:txBody>
        </p:sp>
      </p:grpSp>
      <p:sp>
        <p:nvSpPr>
          <p:cNvPr id="84" name="TextBox 84"/>
          <p:cNvSpPr txBox="1"/>
          <p:nvPr/>
        </p:nvSpPr>
        <p:spPr>
          <a:xfrm>
            <a:off x="594987" y="158051"/>
            <a:ext cx="5512237" cy="8599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548"/>
              </a:lnSpc>
              <a:spcBef>
                <a:spcPct val="0"/>
              </a:spcBef>
            </a:pPr>
            <a:r>
              <a:rPr lang="en-US" sz="2099">
                <a:solidFill>
                  <a:srgbClr val="004AAD"/>
                </a:solidFill>
                <a:latin typeface="Nunito Bold"/>
              </a:rPr>
              <a:t>1. KIẾN TRÚC HỆ THỐNG </a:t>
            </a:r>
          </a:p>
          <a:p>
            <a:pPr algn="just">
              <a:lnSpc>
                <a:spcPts val="3548"/>
              </a:lnSpc>
              <a:spcBef>
                <a:spcPct val="0"/>
              </a:spcBef>
            </a:pPr>
            <a:r>
              <a:rPr lang="en-US" sz="2099">
                <a:solidFill>
                  <a:srgbClr val="004AAD"/>
                </a:solidFill>
                <a:latin typeface="Nunito Bold"/>
              </a:rPr>
              <a:t>SIGN IN, SIGN UP VÀ RESET PASSWORD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902</Words>
  <Application>Microsoft Office PowerPoint</Application>
  <PresentationFormat>Custom</PresentationFormat>
  <Paragraphs>205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42" baseType="lpstr">
      <vt:lpstr>Nunito Bold Bold</vt:lpstr>
      <vt:lpstr>Asap SemiBold</vt:lpstr>
      <vt:lpstr>Genty Sans</vt:lpstr>
      <vt:lpstr>Montserrat Extra-Bold</vt:lpstr>
      <vt:lpstr>Bungee</vt:lpstr>
      <vt:lpstr>Montserrat</vt:lpstr>
      <vt:lpstr>Times New Roman</vt:lpstr>
      <vt:lpstr>Saira Bold</vt:lpstr>
      <vt:lpstr>Calibri</vt:lpstr>
      <vt:lpstr>Arial</vt:lpstr>
      <vt:lpstr>Nunito Bold</vt:lpstr>
      <vt:lpstr>Handyman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Báo cáo đồ án NT106</dc:title>
  <cp:lastModifiedBy>Phạm Thiều Gia Khang</cp:lastModifiedBy>
  <cp:revision>2</cp:revision>
  <dcterms:created xsi:type="dcterms:W3CDTF">2006-08-16T00:00:00Z</dcterms:created>
  <dcterms:modified xsi:type="dcterms:W3CDTF">2023-06-14T14:16:50Z</dcterms:modified>
  <dc:identifier>DAFlSUzDTMM</dc:identifier>
</cp:coreProperties>
</file>